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708" r:id="rId1"/>
  </p:sldMasterIdLst>
  <p:notesMasterIdLst>
    <p:notesMasterId r:id="rId19"/>
  </p:notesMasterIdLst>
  <p:handoutMasterIdLst>
    <p:handoutMasterId r:id="rId20"/>
  </p:handoutMasterIdLst>
  <p:sldIdLst>
    <p:sldId id="256" r:id="rId2"/>
    <p:sldId id="260" r:id="rId3"/>
    <p:sldId id="266" r:id="rId4"/>
    <p:sldId id="267" r:id="rId5"/>
    <p:sldId id="268" r:id="rId6"/>
    <p:sldId id="269" r:id="rId7"/>
    <p:sldId id="271" r:id="rId8"/>
    <p:sldId id="272" r:id="rId9"/>
    <p:sldId id="273" r:id="rId10"/>
    <p:sldId id="274" r:id="rId11"/>
    <p:sldId id="276" r:id="rId12"/>
    <p:sldId id="277" r:id="rId13"/>
    <p:sldId id="278" r:id="rId14"/>
    <p:sldId id="279" r:id="rId15"/>
    <p:sldId id="280" r:id="rId16"/>
    <p:sldId id="281" r:id="rId17"/>
    <p:sldId id="282" r:id="rId18"/>
  </p:sldIdLst>
  <p:sldSz cx="9144000" cy="6858000" type="screen4x3"/>
  <p:notesSz cx="9928225" cy="6797675"/>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54AB"/>
    <a:srgbClr val="18984C"/>
    <a:srgbClr val="F650AF"/>
    <a:srgbClr val="9D10A0"/>
    <a:srgbClr val="33931D"/>
    <a:srgbClr val="39C149"/>
    <a:srgbClr val="1B9532"/>
    <a:srgbClr val="35B544"/>
    <a:srgbClr val="5DE9D8"/>
    <a:srgbClr val="67DF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8" d="100"/>
          <a:sy n="68" d="100"/>
        </p:scale>
        <p:origin x="144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5625996" y="0"/>
            <a:ext cx="4302231" cy="339884"/>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sz="quarter" idx="1"/>
          </p:nvPr>
        </p:nvSpPr>
        <p:spPr>
          <a:xfrm>
            <a:off x="2301" y="0"/>
            <a:ext cx="4302231" cy="339884"/>
          </a:xfrm>
          <a:prstGeom prst="rect">
            <a:avLst/>
          </a:prstGeom>
        </p:spPr>
        <p:txBody>
          <a:bodyPr vert="horz" lIns="91440" tIns="45720" rIns="91440" bIns="45720" rtlCol="1"/>
          <a:lstStyle>
            <a:lvl1pPr algn="l">
              <a:defRPr sz="1200"/>
            </a:lvl1pPr>
          </a:lstStyle>
          <a:p>
            <a:fld id="{B75A5701-F017-4FDB-821D-34CF18E4BA31}" type="datetimeFigureOut">
              <a:rPr lang="he-IL" smtClean="0"/>
              <a:t>כ"ח/אב/תש"ף</a:t>
            </a:fld>
            <a:endParaRPr lang="he-IL"/>
          </a:p>
        </p:txBody>
      </p:sp>
      <p:sp>
        <p:nvSpPr>
          <p:cNvPr id="4" name="מציין מיקום של כותרת תחתונה 3"/>
          <p:cNvSpPr>
            <a:spLocks noGrp="1"/>
          </p:cNvSpPr>
          <p:nvPr>
            <p:ph type="ftr" sz="quarter" idx="2"/>
          </p:nvPr>
        </p:nvSpPr>
        <p:spPr>
          <a:xfrm>
            <a:off x="5625996" y="6456612"/>
            <a:ext cx="4302231" cy="339884"/>
          </a:xfrm>
          <a:prstGeom prst="rect">
            <a:avLst/>
          </a:prstGeom>
        </p:spPr>
        <p:txBody>
          <a:bodyPr vert="horz" lIns="91440" tIns="45720" rIns="91440" bIns="45720" rtlCol="1" anchor="b"/>
          <a:lstStyle>
            <a:lvl1pPr algn="r">
              <a:defRPr sz="1200"/>
            </a:lvl1pPr>
          </a:lstStyle>
          <a:p>
            <a:endParaRPr lang="he-IL"/>
          </a:p>
        </p:txBody>
      </p:sp>
      <p:sp>
        <p:nvSpPr>
          <p:cNvPr id="5" name="מציין מיקום של מספר שקופית 4"/>
          <p:cNvSpPr>
            <a:spLocks noGrp="1"/>
          </p:cNvSpPr>
          <p:nvPr>
            <p:ph type="sldNum" sz="quarter" idx="3"/>
          </p:nvPr>
        </p:nvSpPr>
        <p:spPr>
          <a:xfrm>
            <a:off x="2301" y="6456612"/>
            <a:ext cx="4302231" cy="339884"/>
          </a:xfrm>
          <a:prstGeom prst="rect">
            <a:avLst/>
          </a:prstGeom>
        </p:spPr>
        <p:txBody>
          <a:bodyPr vert="horz" lIns="91440" tIns="45720" rIns="91440" bIns="45720" rtlCol="1" anchor="b"/>
          <a:lstStyle>
            <a:lvl1pPr algn="l">
              <a:defRPr sz="1200"/>
            </a:lvl1pPr>
          </a:lstStyle>
          <a:p>
            <a:fld id="{8A824A26-8DDC-4472-A851-63F67DE6F5D3}" type="slidenum">
              <a:rPr lang="he-IL" smtClean="0"/>
              <a:t>‹#›</a:t>
            </a:fld>
            <a:endParaRPr lang="he-IL"/>
          </a:p>
        </p:txBody>
      </p:sp>
    </p:spTree>
    <p:extLst>
      <p:ext uri="{BB962C8B-B14F-4D97-AF65-F5344CB8AC3E}">
        <p14:creationId xmlns:p14="http://schemas.microsoft.com/office/powerpoint/2010/main" val="2573369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5626101" y="1"/>
            <a:ext cx="4302125" cy="341313"/>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1"/>
            <a:ext cx="4303712" cy="341313"/>
          </a:xfrm>
          <a:prstGeom prst="rect">
            <a:avLst/>
          </a:prstGeom>
        </p:spPr>
        <p:txBody>
          <a:bodyPr vert="horz" lIns="91440" tIns="45720" rIns="91440" bIns="45720" rtlCol="1"/>
          <a:lstStyle>
            <a:lvl1pPr algn="l">
              <a:defRPr sz="1200"/>
            </a:lvl1pPr>
          </a:lstStyle>
          <a:p>
            <a:fld id="{98BBDD2C-62F0-470E-8104-45AB52C89DAC}" type="datetimeFigureOut">
              <a:rPr lang="he-IL" smtClean="0"/>
              <a:t>כ"ח/אב/תש"ף</a:t>
            </a:fld>
            <a:endParaRPr lang="he-IL"/>
          </a:p>
        </p:txBody>
      </p:sp>
      <p:sp>
        <p:nvSpPr>
          <p:cNvPr id="4" name="מציין מיקום של תמונת שקופית 3"/>
          <p:cNvSpPr>
            <a:spLocks noGrp="1" noRot="1" noChangeAspect="1"/>
          </p:cNvSpPr>
          <p:nvPr>
            <p:ph type="sldImg" idx="2"/>
          </p:nvPr>
        </p:nvSpPr>
        <p:spPr>
          <a:xfrm>
            <a:off x="3435350" y="849313"/>
            <a:ext cx="3057525" cy="2293937"/>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992188" y="3271838"/>
            <a:ext cx="7943851" cy="2676525"/>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5626101" y="6456363"/>
            <a:ext cx="4302125" cy="341312"/>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6456363"/>
            <a:ext cx="4303712" cy="341312"/>
          </a:xfrm>
          <a:prstGeom prst="rect">
            <a:avLst/>
          </a:prstGeom>
        </p:spPr>
        <p:txBody>
          <a:bodyPr vert="horz" lIns="91440" tIns="45720" rIns="91440" bIns="45720" rtlCol="1" anchor="b"/>
          <a:lstStyle>
            <a:lvl1pPr algn="l">
              <a:defRPr sz="1200"/>
            </a:lvl1pPr>
          </a:lstStyle>
          <a:p>
            <a:fld id="{F9152FE8-CF76-49CB-BC42-485C3BA048D2}" type="slidenum">
              <a:rPr lang="he-IL" smtClean="0"/>
              <a:t>‹#›</a:t>
            </a:fld>
            <a:endParaRPr lang="he-IL"/>
          </a:p>
        </p:txBody>
      </p:sp>
    </p:spTree>
    <p:extLst>
      <p:ext uri="{BB962C8B-B14F-4D97-AF65-F5344CB8AC3E}">
        <p14:creationId xmlns:p14="http://schemas.microsoft.com/office/powerpoint/2010/main" val="364100800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F9152FE8-CF76-49CB-BC42-485C3BA048D2}" type="slidenum">
              <a:rPr lang="he-IL" smtClean="0"/>
              <a:t>1</a:t>
            </a:fld>
            <a:endParaRPr lang="he-IL"/>
          </a:p>
        </p:txBody>
      </p:sp>
    </p:spTree>
    <p:extLst>
      <p:ext uri="{BB962C8B-B14F-4D97-AF65-F5344CB8AC3E}">
        <p14:creationId xmlns:p14="http://schemas.microsoft.com/office/powerpoint/2010/main" val="2482789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7F50BC65-D1AC-499B-9594-AC8F0FF487FC}" type="datetime8">
              <a:rPr lang="he-IL" smtClean="0"/>
              <a:t>18 אוגוסט 20</a:t>
            </a:fld>
            <a:endParaRPr lang="he-IL"/>
          </a:p>
        </p:txBody>
      </p:sp>
      <p:sp>
        <p:nvSpPr>
          <p:cNvPr id="5" name="Footer Placeholder 4"/>
          <p:cNvSpPr>
            <a:spLocks noGrp="1"/>
          </p:cNvSpPr>
          <p:nvPr>
            <p:ph type="ftr" sz="quarter" idx="11"/>
          </p:nvPr>
        </p:nvSpPr>
        <p:spPr/>
        <p:txBody>
          <a:bodyPr/>
          <a:lstStyle/>
          <a:p>
            <a:r>
              <a:rPr lang="he-IL"/>
              <a:t>©כל הזכויות שמורות לכרמית גבאי עו"ד</a:t>
            </a:r>
          </a:p>
        </p:txBody>
      </p:sp>
      <p:sp>
        <p:nvSpPr>
          <p:cNvPr id="6" name="Slide Number Placeholder 5"/>
          <p:cNvSpPr>
            <a:spLocks noGrp="1"/>
          </p:cNvSpPr>
          <p:nvPr>
            <p:ph type="sldNum" sz="quarter" idx="12"/>
          </p:nvPr>
        </p:nvSpPr>
        <p:spPr>
          <a:xfrm>
            <a:off x="7991475" y="6429375"/>
            <a:ext cx="876300" cy="292100"/>
          </a:xfrm>
        </p:spPr>
        <p:txBody>
          <a:bodyPr/>
          <a:lstStyle/>
          <a:p>
            <a:fld id="{DAF22AC9-109E-4E4D-92F9-530E51D9A3A2}" type="slidenum">
              <a:rPr lang="he-IL" smtClean="0"/>
              <a:t>‹#›</a:t>
            </a:fld>
            <a:endParaRPr lang="he-IL"/>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he-IL"/>
              <a:t>לחץ כדי לערוך סגנון כותרת של תבנית בסיס</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E6F080B1-01A4-4F4C-8613-9286BCC6CD75}" type="datetime8">
              <a:rPr lang="he-IL" smtClean="0"/>
              <a:t>18 אוגוסט 20</a:t>
            </a:fld>
            <a:endParaRPr lang="he-IL"/>
          </a:p>
        </p:txBody>
      </p:sp>
      <p:sp>
        <p:nvSpPr>
          <p:cNvPr id="5" name="Footer Placeholder 4"/>
          <p:cNvSpPr>
            <a:spLocks noGrp="1"/>
          </p:cNvSpPr>
          <p:nvPr>
            <p:ph type="ftr" sz="quarter" idx="11"/>
          </p:nvPr>
        </p:nvSpPr>
        <p:spPr/>
        <p:txBody>
          <a:bodyPr/>
          <a:lstStyle/>
          <a:p>
            <a:r>
              <a:rPr lang="he-IL"/>
              <a:t>©כל הזכויות שמורות לכרמית גבאי עו"ד</a:t>
            </a:r>
          </a:p>
        </p:txBody>
      </p:sp>
      <p:sp>
        <p:nvSpPr>
          <p:cNvPr id="6" name="Slide Number Placeholder 5"/>
          <p:cNvSpPr>
            <a:spLocks noGrp="1"/>
          </p:cNvSpPr>
          <p:nvPr>
            <p:ph type="sldNum" sz="quarter" idx="12"/>
          </p:nvPr>
        </p:nvSpPr>
        <p:spPr/>
        <p:txBody>
          <a:bodyPr/>
          <a:lstStyle/>
          <a:p>
            <a:fld id="{DAF22AC9-109E-4E4D-92F9-530E51D9A3A2}" type="slidenum">
              <a:rPr lang="he-IL" smtClean="0"/>
              <a:t>‹#›</a:t>
            </a:fld>
            <a:endParaRPr lang="he-IL"/>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he-IL"/>
              <a:t>לחץ כדי לערוך סגנון כותרת של תבנית בסיס</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C8F940D1-8319-41F5-908E-FD4A3481132D}" type="datetime8">
              <a:rPr lang="he-IL" smtClean="0"/>
              <a:t>18 אוגוסט 20</a:t>
            </a:fld>
            <a:endParaRPr lang="he-IL"/>
          </a:p>
        </p:txBody>
      </p:sp>
      <p:sp>
        <p:nvSpPr>
          <p:cNvPr id="5" name="Footer Placeholder 4"/>
          <p:cNvSpPr>
            <a:spLocks noGrp="1"/>
          </p:cNvSpPr>
          <p:nvPr>
            <p:ph type="ftr" sz="quarter" idx="11"/>
          </p:nvPr>
        </p:nvSpPr>
        <p:spPr/>
        <p:txBody>
          <a:bodyPr/>
          <a:lstStyle/>
          <a:p>
            <a:r>
              <a:rPr lang="he-IL"/>
              <a:t>©כל הזכויות שמורות לכרמית גבאי עו"ד</a:t>
            </a:r>
          </a:p>
        </p:txBody>
      </p:sp>
      <p:sp>
        <p:nvSpPr>
          <p:cNvPr id="6" name="Slide Number Placeholder 5"/>
          <p:cNvSpPr>
            <a:spLocks noGrp="1"/>
          </p:cNvSpPr>
          <p:nvPr>
            <p:ph type="sldNum" sz="quarter" idx="12"/>
          </p:nvPr>
        </p:nvSpPr>
        <p:spPr/>
        <p:txBody>
          <a:bodyPr/>
          <a:lstStyle/>
          <a:p>
            <a:fld id="{DAF22AC9-109E-4E4D-92F9-530E51D9A3A2}" type="slidenum">
              <a:rPr lang="he-IL" smtClean="0"/>
              <a:t>‹#›</a:t>
            </a:fld>
            <a:endParaRPr lang="he-IL"/>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he-IL"/>
              <a:t>לחץ כדי לערוך סגנון כותרת של תבנית בסיס</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C206684-74B4-43B6-A06B-F8A9B6E1A539}" type="datetime8">
              <a:rPr lang="he-IL" smtClean="0"/>
              <a:t>18 אוגוסט 20</a:t>
            </a:fld>
            <a:endParaRPr lang="he-IL"/>
          </a:p>
        </p:txBody>
      </p:sp>
      <p:sp>
        <p:nvSpPr>
          <p:cNvPr id="6" name="Footer Placeholder 5"/>
          <p:cNvSpPr>
            <a:spLocks noGrp="1"/>
          </p:cNvSpPr>
          <p:nvPr>
            <p:ph type="ftr" sz="quarter" idx="11"/>
          </p:nvPr>
        </p:nvSpPr>
        <p:spPr/>
        <p:txBody>
          <a:bodyPr/>
          <a:lstStyle/>
          <a:p>
            <a:r>
              <a:rPr lang="he-IL"/>
              <a:t>©כל הזכויות שמורות לכרמית גבאי עו"ד</a:t>
            </a:r>
          </a:p>
        </p:txBody>
      </p:sp>
      <p:sp>
        <p:nvSpPr>
          <p:cNvPr id="7" name="Slide Number Placeholder 6"/>
          <p:cNvSpPr>
            <a:spLocks noGrp="1"/>
          </p:cNvSpPr>
          <p:nvPr>
            <p:ph type="sldNum" sz="quarter" idx="12"/>
          </p:nvPr>
        </p:nvSpPr>
        <p:spPr/>
        <p:txBody>
          <a:bodyPr/>
          <a:lstStyle/>
          <a:p>
            <a:fld id="{DAF22AC9-109E-4E4D-92F9-530E51D9A3A2}" type="slidenum">
              <a:rPr lang="he-IL" smtClean="0"/>
              <a:t>‹#›</a:t>
            </a:fld>
            <a:endParaRPr lang="he-IL"/>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he-IL"/>
              <a:t>לחץ כדי לערוך סגנון כותרת של תבנית בסיס</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5900C9C5-BCB6-4921-B8C6-498EF678BF78}" type="datetime8">
              <a:rPr lang="he-IL" smtClean="0"/>
              <a:t>18 אוגוסט 20</a:t>
            </a:fld>
            <a:endParaRPr lang="he-IL"/>
          </a:p>
        </p:txBody>
      </p:sp>
      <p:sp>
        <p:nvSpPr>
          <p:cNvPr id="8" name="Footer Placeholder 7"/>
          <p:cNvSpPr>
            <a:spLocks noGrp="1"/>
          </p:cNvSpPr>
          <p:nvPr>
            <p:ph type="ftr" sz="quarter" idx="11"/>
          </p:nvPr>
        </p:nvSpPr>
        <p:spPr/>
        <p:txBody>
          <a:bodyPr/>
          <a:lstStyle/>
          <a:p>
            <a:r>
              <a:rPr lang="he-IL"/>
              <a:t>©כל הזכויות שמורות לכרמית גבאי עו"ד</a:t>
            </a:r>
          </a:p>
        </p:txBody>
      </p:sp>
      <p:sp>
        <p:nvSpPr>
          <p:cNvPr id="9" name="Slide Number Placeholder 8"/>
          <p:cNvSpPr>
            <a:spLocks noGrp="1"/>
          </p:cNvSpPr>
          <p:nvPr>
            <p:ph type="sldNum" sz="quarter" idx="12"/>
          </p:nvPr>
        </p:nvSpPr>
        <p:spPr/>
        <p:txBody>
          <a:bodyPr/>
          <a:lstStyle/>
          <a:p>
            <a:fld id="{DAF22AC9-109E-4E4D-92F9-530E51D9A3A2}" type="slidenum">
              <a:rPr lang="he-IL" smtClean="0"/>
              <a:t>‹#›</a:t>
            </a:fld>
            <a:endParaRPr lang="he-IL"/>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he-IL"/>
              <a:t>לחץ כדי לערוך סגנון כותרת של תבנית בסיס</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95A26F04-85F2-4639-978A-431C9011232C}" type="datetime8">
              <a:rPr lang="he-IL" smtClean="0"/>
              <a:t>18 אוגוסט 20</a:t>
            </a:fld>
            <a:endParaRPr lang="he-IL"/>
          </a:p>
        </p:txBody>
      </p:sp>
      <p:sp>
        <p:nvSpPr>
          <p:cNvPr id="4" name="Footer Placeholder 3"/>
          <p:cNvSpPr>
            <a:spLocks noGrp="1"/>
          </p:cNvSpPr>
          <p:nvPr>
            <p:ph type="ftr" sz="quarter" idx="11"/>
          </p:nvPr>
        </p:nvSpPr>
        <p:spPr/>
        <p:txBody>
          <a:bodyPr/>
          <a:lstStyle/>
          <a:p>
            <a:r>
              <a:rPr lang="he-IL"/>
              <a:t>©כל הזכויות שמורות לכרמית גבאי עו"ד</a:t>
            </a:r>
          </a:p>
        </p:txBody>
      </p:sp>
      <p:sp>
        <p:nvSpPr>
          <p:cNvPr id="5" name="Slide Number Placeholder 4"/>
          <p:cNvSpPr>
            <a:spLocks noGrp="1"/>
          </p:cNvSpPr>
          <p:nvPr>
            <p:ph type="sldNum" sz="quarter" idx="12"/>
          </p:nvPr>
        </p:nvSpPr>
        <p:spPr/>
        <p:txBody>
          <a:bodyPr/>
          <a:lstStyle/>
          <a:p>
            <a:fld id="{DAF22AC9-109E-4E4D-92F9-530E51D9A3A2}" type="slidenum">
              <a:rPr lang="he-IL" smtClean="0"/>
              <a:t>‹#›</a:t>
            </a:fld>
            <a:endParaRPr lang="he-IL"/>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he-IL"/>
              <a:t>לחץ כדי לערוך סגנון כותרת של תבנית בסיס</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DCCA84-5D25-40FA-A98A-F0E38FE60A36}" type="datetime8">
              <a:rPr lang="he-IL" smtClean="0"/>
              <a:t>18 אוגוסט 20</a:t>
            </a:fld>
            <a:endParaRPr lang="he-IL"/>
          </a:p>
        </p:txBody>
      </p:sp>
      <p:sp>
        <p:nvSpPr>
          <p:cNvPr id="3" name="Footer Placeholder 2"/>
          <p:cNvSpPr>
            <a:spLocks noGrp="1"/>
          </p:cNvSpPr>
          <p:nvPr>
            <p:ph type="ftr" sz="quarter" idx="11"/>
          </p:nvPr>
        </p:nvSpPr>
        <p:spPr/>
        <p:txBody>
          <a:bodyPr/>
          <a:lstStyle/>
          <a:p>
            <a:r>
              <a:rPr lang="he-IL"/>
              <a:t>©כל הזכויות שמורות לכרמית גבאי עו"ד</a:t>
            </a:r>
          </a:p>
        </p:txBody>
      </p:sp>
      <p:sp>
        <p:nvSpPr>
          <p:cNvPr id="4" name="Slide Number Placeholder 3"/>
          <p:cNvSpPr>
            <a:spLocks noGrp="1"/>
          </p:cNvSpPr>
          <p:nvPr>
            <p:ph type="sldNum" sz="quarter" idx="12"/>
          </p:nvPr>
        </p:nvSpPr>
        <p:spPr/>
        <p:txBody>
          <a:bodyPr/>
          <a:lstStyle/>
          <a:p>
            <a:fld id="{DAF22AC9-109E-4E4D-92F9-530E51D9A3A2}"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962C9AAD-1ECA-43A8-8182-DF291CEF6EB0}" type="datetime8">
              <a:rPr lang="he-IL" smtClean="0"/>
              <a:t>18 אוגוסט 20</a:t>
            </a:fld>
            <a:endParaRPr lang="he-IL"/>
          </a:p>
        </p:txBody>
      </p:sp>
      <p:sp>
        <p:nvSpPr>
          <p:cNvPr id="6" name="Footer Placeholder 5"/>
          <p:cNvSpPr>
            <a:spLocks noGrp="1"/>
          </p:cNvSpPr>
          <p:nvPr>
            <p:ph type="ftr" sz="quarter" idx="11"/>
          </p:nvPr>
        </p:nvSpPr>
        <p:spPr/>
        <p:txBody>
          <a:bodyPr/>
          <a:lstStyle/>
          <a:p>
            <a:r>
              <a:rPr lang="he-IL"/>
              <a:t>©כל הזכויות שמורות לכרמית גבאי עו"ד</a:t>
            </a:r>
          </a:p>
        </p:txBody>
      </p:sp>
      <p:sp>
        <p:nvSpPr>
          <p:cNvPr id="7" name="Slide Number Placeholder 6"/>
          <p:cNvSpPr>
            <a:spLocks noGrp="1"/>
          </p:cNvSpPr>
          <p:nvPr>
            <p:ph type="sldNum" sz="quarter" idx="12"/>
          </p:nvPr>
        </p:nvSpPr>
        <p:spPr/>
        <p:txBody>
          <a:bodyPr/>
          <a:lstStyle/>
          <a:p>
            <a:fld id="{DAF22AC9-109E-4E4D-92F9-530E51D9A3A2}" type="slidenum">
              <a:rPr lang="he-IL" smtClean="0"/>
              <a:t>‹#›</a:t>
            </a:fld>
            <a:endParaRPr lang="he-IL"/>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he-IL"/>
              <a:t>לחץ כדי לערוך סגנון כותרת של תבנית בסיס</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he-IL"/>
              <a:t>לחץ כדי לערוך סגנונות טקסט של תבנית בסיס</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790DD20D-39DA-4321-AD67-B5623DA37BE8}" type="datetime8">
              <a:rPr lang="he-IL" smtClean="0"/>
              <a:t>18 אוגוסט 20</a:t>
            </a:fld>
            <a:endParaRPr lang="he-IL"/>
          </a:p>
        </p:txBody>
      </p:sp>
      <p:sp>
        <p:nvSpPr>
          <p:cNvPr id="6" name="Footer Placeholder 5"/>
          <p:cNvSpPr>
            <a:spLocks noGrp="1"/>
          </p:cNvSpPr>
          <p:nvPr>
            <p:ph type="ftr" sz="quarter" idx="11"/>
          </p:nvPr>
        </p:nvSpPr>
        <p:spPr/>
        <p:txBody>
          <a:bodyPr/>
          <a:lstStyle/>
          <a:p>
            <a:r>
              <a:rPr lang="he-IL"/>
              <a:t>©כל הזכויות שמורות לכרמית גבאי עו"ד</a:t>
            </a:r>
          </a:p>
        </p:txBody>
      </p:sp>
      <p:sp>
        <p:nvSpPr>
          <p:cNvPr id="7" name="Slide Number Placeholder 6"/>
          <p:cNvSpPr>
            <a:spLocks noGrp="1"/>
          </p:cNvSpPr>
          <p:nvPr>
            <p:ph type="sldNum" sz="quarter" idx="12"/>
          </p:nvPr>
        </p:nvSpPr>
        <p:spPr/>
        <p:txBody>
          <a:bodyPr/>
          <a:lstStyle/>
          <a:p>
            <a:fld id="{DAF22AC9-109E-4E4D-92F9-530E51D9A3A2}" type="slidenum">
              <a:rPr lang="he-IL" smtClean="0"/>
              <a:t>‹#›</a:t>
            </a:fld>
            <a:endParaRPr lang="he-IL"/>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he-IL"/>
              <a:t>לחץ כדי לערוך סגנון כותרת של תבנית בסיס</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he-IL"/>
              <a:t>לחץ כדי לערוך סגנונות טקסט של תבנית בסיס</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7964C09E-2613-41EC-A0F8-EA9D145D202B}" type="datetime8">
              <a:rPr lang="he-IL" smtClean="0"/>
              <a:t>18 אוגוסט 20</a:t>
            </a:fld>
            <a:endParaRPr lang="he-IL"/>
          </a:p>
        </p:txBody>
      </p:sp>
      <p:sp>
        <p:nvSpPr>
          <p:cNvPr id="5" name="Footer Placeholder 4"/>
          <p:cNvSpPr>
            <a:spLocks noGrp="1"/>
          </p:cNvSpPr>
          <p:nvPr>
            <p:ph type="ftr" sz="quarter" idx="11"/>
          </p:nvPr>
        </p:nvSpPr>
        <p:spPr/>
        <p:txBody>
          <a:bodyPr/>
          <a:lstStyle/>
          <a:p>
            <a:r>
              <a:rPr lang="he-IL"/>
              <a:t>©כל הזכויות שמורות לכרמית גבאי עו"ד</a:t>
            </a:r>
          </a:p>
        </p:txBody>
      </p:sp>
      <p:sp>
        <p:nvSpPr>
          <p:cNvPr id="6" name="Slide Number Placeholder 5"/>
          <p:cNvSpPr>
            <a:spLocks noGrp="1"/>
          </p:cNvSpPr>
          <p:nvPr>
            <p:ph type="sldNum" sz="quarter" idx="12"/>
          </p:nvPr>
        </p:nvSpPr>
        <p:spPr/>
        <p:txBody>
          <a:bodyPr/>
          <a:lstStyle/>
          <a:p>
            <a:fld id="{DAF22AC9-109E-4E4D-92F9-530E51D9A3A2}"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40B823FF-5EB8-4CA0-A98B-F05163253DBB}" type="datetime8">
              <a:rPr lang="he-IL" smtClean="0"/>
              <a:t>18 אוגוסט 20</a:t>
            </a:fld>
            <a:endParaRPr lang="he-IL"/>
          </a:p>
        </p:txBody>
      </p:sp>
      <p:sp>
        <p:nvSpPr>
          <p:cNvPr id="5" name="Footer Placeholder 4"/>
          <p:cNvSpPr>
            <a:spLocks noGrp="1"/>
          </p:cNvSpPr>
          <p:nvPr>
            <p:ph type="ftr" sz="quarter" idx="11"/>
          </p:nvPr>
        </p:nvSpPr>
        <p:spPr/>
        <p:txBody>
          <a:bodyPr/>
          <a:lstStyle/>
          <a:p>
            <a:r>
              <a:rPr lang="he-IL"/>
              <a:t>©כל הזכויות שמורות לכרמית גבאי עו"ד</a:t>
            </a:r>
          </a:p>
        </p:txBody>
      </p:sp>
      <p:sp>
        <p:nvSpPr>
          <p:cNvPr id="6" name="Slide Number Placeholder 5"/>
          <p:cNvSpPr>
            <a:spLocks noGrp="1"/>
          </p:cNvSpPr>
          <p:nvPr>
            <p:ph type="sldNum" sz="quarter" idx="12"/>
          </p:nvPr>
        </p:nvSpPr>
        <p:spPr/>
        <p:txBody>
          <a:bodyPr/>
          <a:lstStyle/>
          <a:p>
            <a:fld id="{DAF22AC9-109E-4E4D-92F9-530E51D9A3A2}" type="slidenum">
              <a:rPr lang="he-IL" smtClean="0"/>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9C036A1F-F22A-4F1D-8200-6678FCA98A39}" type="datetime8">
              <a:rPr lang="he-IL" smtClean="0"/>
              <a:t>18 אוגוסט 20</a:t>
            </a:fld>
            <a:endParaRPr lang="he-IL"/>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r>
              <a:rPr lang="he-IL"/>
              <a:t>©כל הזכויות שמורות לכרמית גבאי עו"ד</a:t>
            </a:r>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DAF22AC9-109E-4E4D-92F9-530E51D9A3A2}" type="slidenum">
              <a:rPr lang="he-IL" smtClean="0"/>
              <a:t>‹#›</a:t>
            </a:fld>
            <a:endParaRPr lang="he-IL"/>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dt="0"/>
  <p:txStyles>
    <p:titleStyle>
      <a:lvl1pPr algn="l" defTabSz="914400" rtl="1"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r" defTabSz="914400" rtl="1"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r" defTabSz="914400" rtl="1"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r" defTabSz="914400" rtl="1"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r" defTabSz="914400" rtl="1"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r" defTabSz="914400" rtl="1"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r" defTabSz="914400" rtl="1"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3491880" y="3937497"/>
            <a:ext cx="5544616" cy="643631"/>
          </a:xfrm>
        </p:spPr>
        <p:txBody>
          <a:bodyPr>
            <a:noAutofit/>
          </a:bodyPr>
          <a:lstStyle/>
          <a:p>
            <a:pPr algn="ctr"/>
            <a:r>
              <a:rPr lang="he-IL" sz="2600" b="1" dirty="0">
                <a:solidFill>
                  <a:schemeClr val="bg2">
                    <a:lumMod val="25000"/>
                  </a:schemeClr>
                </a:solidFill>
              </a:rPr>
              <a:t>דורית גבאי, רו"ח</a:t>
            </a:r>
          </a:p>
        </p:txBody>
      </p:sp>
      <p:sp>
        <p:nvSpPr>
          <p:cNvPr id="2" name="כותרת 1"/>
          <p:cNvSpPr>
            <a:spLocks noGrp="1"/>
          </p:cNvSpPr>
          <p:nvPr>
            <p:ph type="title"/>
          </p:nvPr>
        </p:nvSpPr>
        <p:spPr>
          <a:xfrm>
            <a:off x="3779912" y="841153"/>
            <a:ext cx="5120640" cy="1800200"/>
          </a:xfrm>
        </p:spPr>
        <p:txBody>
          <a:bodyPr>
            <a:normAutofit/>
          </a:bodyPr>
          <a:lstStyle/>
          <a:p>
            <a:pPr algn="ctr"/>
            <a:r>
              <a:rPr lang="he-IL" sz="4400" b="1" dirty="0">
                <a:cs typeface="+mj-cs"/>
              </a:rPr>
              <a:t>שלישי מעשי</a:t>
            </a:r>
            <a:br>
              <a:rPr lang="he-IL" sz="2800" b="1" dirty="0">
                <a:cs typeface="+mj-cs"/>
              </a:rPr>
            </a:br>
            <a:br>
              <a:rPr lang="he-IL" sz="2400" b="1" dirty="0">
                <a:cs typeface="+mj-cs"/>
              </a:rPr>
            </a:br>
            <a:r>
              <a:rPr lang="he-IL" sz="2000" b="1" dirty="0">
                <a:cs typeface="+mj-cs"/>
              </a:rPr>
              <a:t>18.8.2020</a:t>
            </a:r>
          </a:p>
        </p:txBody>
      </p:sp>
    </p:spTree>
    <p:extLst>
      <p:ext uri="{BB962C8B-B14F-4D97-AF65-F5344CB8AC3E}">
        <p14:creationId xmlns:p14="http://schemas.microsoft.com/office/powerpoint/2010/main" val="900971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chemeClr val="accent5">
                    <a:lumMod val="75000"/>
                  </a:schemeClr>
                </a:solidFill>
                <a:cs typeface="+mj-cs"/>
              </a:rPr>
              <a:t>פסק דין צרפתי</a:t>
            </a:r>
            <a:br>
              <a:rPr lang="he-IL" sz="4800" b="1" dirty="0">
                <a:cs typeface="+mj-cs"/>
              </a:rPr>
            </a:br>
            <a:r>
              <a:rPr lang="he-IL" sz="2000" b="1" dirty="0">
                <a:solidFill>
                  <a:schemeClr val="accent1">
                    <a:lumMod val="75000"/>
                  </a:schemeClr>
                </a:solidFill>
                <a:cs typeface="+mj-cs"/>
              </a:rPr>
              <a:t>ו"ע 3108/02 אורית ודורון צרפתי נ' מנהל מס שבח מקרקעין חדרה</a:t>
            </a:r>
            <a:endParaRPr lang="he-IL" sz="2400" b="1" dirty="0">
              <a:solidFill>
                <a:schemeClr val="accent1">
                  <a:lumMod val="75000"/>
                </a:schemeClr>
              </a:solidFill>
              <a:cs typeface="+mj-cs"/>
            </a:endParaRPr>
          </a:p>
        </p:txBody>
      </p:sp>
      <p:sp>
        <p:nvSpPr>
          <p:cNvPr id="3" name="מציין מיקום תוכן 2"/>
          <p:cNvSpPr>
            <a:spLocks noGrp="1"/>
          </p:cNvSpPr>
          <p:nvPr>
            <p:ph sz="quarter" idx="13"/>
          </p:nvPr>
        </p:nvSpPr>
        <p:spPr>
          <a:xfrm>
            <a:off x="899592" y="1628800"/>
            <a:ext cx="7416824" cy="4607408"/>
          </a:xfrm>
        </p:spPr>
        <p:txBody>
          <a:bodyPr/>
          <a:lstStyle/>
          <a:p>
            <a:pPr marL="0" indent="0" algn="just">
              <a:buNone/>
            </a:pPr>
            <a:r>
              <a:rPr lang="he-IL" sz="2000" dirty="0">
                <a:solidFill>
                  <a:schemeClr val="tx1"/>
                </a:solidFill>
              </a:rPr>
              <a:t>פסק דין של בית המשפט המחוזי בחיפה בנוגע ל</a:t>
            </a:r>
            <a:r>
              <a:rPr lang="he-IL" sz="2000" b="1" dirty="0">
                <a:solidFill>
                  <a:schemeClr val="tx1"/>
                </a:solidFill>
              </a:rPr>
              <a:t>אורית ודורון צרפתי, </a:t>
            </a:r>
            <a:r>
              <a:rPr lang="he-IL" sz="2000" dirty="0">
                <a:solidFill>
                  <a:schemeClr val="tx1"/>
                </a:solidFill>
              </a:rPr>
              <a:t>עסק בפטור חלקי ממס רכישה שניתן לנכה בקניית מגרש לשם בניית בית מגורים לשיכונו – תקנה 11.</a:t>
            </a:r>
          </a:p>
          <a:p>
            <a:pPr marL="0" indent="0" algn="just">
              <a:buNone/>
            </a:pPr>
            <a:endParaRPr lang="he-IL" sz="2000" dirty="0">
              <a:solidFill>
                <a:schemeClr val="tx1"/>
              </a:solidFill>
            </a:endParaRPr>
          </a:p>
          <a:p>
            <a:pPr algn="just">
              <a:buFont typeface="Wingdings" panose="05000000000000000000" pitchFamily="2" charset="2"/>
              <a:buChar char="v"/>
            </a:pPr>
            <a:r>
              <a:rPr lang="he-IL" sz="1900" dirty="0">
                <a:solidFill>
                  <a:schemeClr val="tx1"/>
                </a:solidFill>
              </a:rPr>
              <a:t>במקרה הנדון, חלפו שבע שנים שבהן לא נבנה בית, והמגרש נמכר לאחר כמגרש פנוי. לכן ביקש המנהל לגבות את יתרת המס המחושב בהפרש בין המס שאושר על יסוד ההצהרה לבין המס הנכון, לאור אי עמידה בתנאים לפטור, והכול בהתאם לסמכותו של המנהל לפי תקנה 28 לתקנות מס רכישה. </a:t>
            </a:r>
          </a:p>
          <a:p>
            <a:pPr algn="just">
              <a:buFont typeface="Wingdings" panose="05000000000000000000" pitchFamily="2" charset="2"/>
              <a:buChar char="v"/>
            </a:pPr>
            <a:endParaRPr lang="en-US" sz="1900" dirty="0">
              <a:solidFill>
                <a:schemeClr val="tx1"/>
              </a:solidFill>
            </a:endParaRPr>
          </a:p>
          <a:p>
            <a:pPr algn="just">
              <a:buFont typeface="Wingdings" panose="05000000000000000000" pitchFamily="2" charset="2"/>
              <a:buChar char="v"/>
            </a:pPr>
            <a:r>
              <a:rPr lang="he-IL" sz="1900" dirty="0">
                <a:solidFill>
                  <a:schemeClr val="tx1"/>
                </a:solidFill>
              </a:rPr>
              <a:t>הצדדים חלוקים בשאלת סמכותו של המנהל לדרוש את תשלום המס, שבע שנים לאחר שניתנה שומה סופית. </a:t>
            </a:r>
            <a:endParaRPr lang="en-US" sz="1900" dirty="0">
              <a:solidFill>
                <a:schemeClr val="tx1"/>
              </a:solidFill>
            </a:endParaRPr>
          </a:p>
          <a:p>
            <a:pPr marL="0" indent="0">
              <a:buNone/>
            </a:pPr>
            <a:endParaRPr lang="en-US" sz="1800" dirty="0">
              <a:solidFill>
                <a:schemeClr val="tx1"/>
              </a:solidFill>
            </a:endParaRPr>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2</a:t>
            </a:fld>
            <a:endParaRPr lang="he-IL"/>
          </a:p>
        </p:txBody>
      </p:sp>
    </p:spTree>
    <p:extLst>
      <p:ext uri="{BB962C8B-B14F-4D97-AF65-F5344CB8AC3E}">
        <p14:creationId xmlns:p14="http://schemas.microsoft.com/office/powerpoint/2010/main" val="2362062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chemeClr val="accent5">
                    <a:lumMod val="75000"/>
                  </a:schemeClr>
                </a:solidFill>
                <a:cs typeface="+mj-cs"/>
              </a:rPr>
              <a:t>פסק דין צרפתי</a:t>
            </a:r>
            <a:br>
              <a:rPr lang="he-IL" sz="9600" b="1" dirty="0"/>
            </a:br>
            <a:r>
              <a:rPr lang="he-IL" sz="2000" b="1" dirty="0">
                <a:solidFill>
                  <a:schemeClr val="accent1">
                    <a:lumMod val="75000"/>
                  </a:schemeClr>
                </a:solidFill>
                <a:cs typeface="+mj-cs"/>
              </a:rPr>
              <a:t>ו"ע 3108/02 אורית ודורון צרפתי נ' מנהל מס שבח מקרקעין חדרה</a:t>
            </a:r>
            <a:endParaRPr lang="he-IL" sz="2000" b="1" dirty="0">
              <a:cs typeface="+mj-cs"/>
            </a:endParaRPr>
          </a:p>
        </p:txBody>
      </p:sp>
      <p:sp>
        <p:nvSpPr>
          <p:cNvPr id="3" name="מציין מיקום תוכן 2"/>
          <p:cNvSpPr>
            <a:spLocks noGrp="1"/>
          </p:cNvSpPr>
          <p:nvPr>
            <p:ph sz="quarter" idx="13"/>
          </p:nvPr>
        </p:nvSpPr>
        <p:spPr>
          <a:xfrm>
            <a:off x="899592" y="1628800"/>
            <a:ext cx="7416824" cy="4607408"/>
          </a:xfrm>
        </p:spPr>
        <p:txBody>
          <a:bodyPr>
            <a:normAutofit lnSpcReduction="10000"/>
          </a:bodyPr>
          <a:lstStyle/>
          <a:p>
            <a:pPr marL="0" lvl="0" indent="0" algn="ctr">
              <a:buNone/>
            </a:pPr>
            <a:r>
              <a:rPr lang="he-IL" sz="2400" b="1" dirty="0">
                <a:solidFill>
                  <a:schemeClr val="tx1"/>
                </a:solidFill>
              </a:rPr>
              <a:t>העובדות</a:t>
            </a:r>
            <a:endParaRPr lang="he-IL" sz="1600" b="1" dirty="0">
              <a:solidFill>
                <a:schemeClr val="tx1"/>
              </a:solidFill>
            </a:endParaRPr>
          </a:p>
          <a:p>
            <a:pPr lvl="0" algn="just"/>
            <a:r>
              <a:rPr lang="he-IL" sz="1900" dirty="0">
                <a:solidFill>
                  <a:schemeClr val="tx1"/>
                </a:solidFill>
              </a:rPr>
              <a:t>ביום 21.3.1995, רכשו בני הזוג צרפתי מגרש בזיכרון יעקב.</a:t>
            </a:r>
          </a:p>
          <a:p>
            <a:pPr marL="0" lvl="0" indent="0" algn="just">
              <a:buNone/>
            </a:pPr>
            <a:endParaRPr lang="en-US" sz="1900" dirty="0">
              <a:solidFill>
                <a:schemeClr val="tx1"/>
              </a:solidFill>
            </a:endParaRPr>
          </a:p>
          <a:p>
            <a:pPr lvl="0" algn="just"/>
            <a:r>
              <a:rPr lang="he-IL" sz="1900" dirty="0">
                <a:solidFill>
                  <a:schemeClr val="tx1"/>
                </a:solidFill>
              </a:rPr>
              <a:t>בת הזוג היא נכה, ולכן ביקשה פטור חלקי ממס רכישה, לפי תקנה 11. התקנה מעניקה שיעור מס מופחת של 0.5% ברכישת זכות במקרקעין על ידי נכה (או בני זוג שאחד מהם נכה) לשם שיכונו.</a:t>
            </a:r>
          </a:p>
          <a:p>
            <a:pPr marL="0" lvl="0" indent="0" algn="just">
              <a:buNone/>
            </a:pPr>
            <a:endParaRPr lang="en-US" sz="1900" dirty="0">
              <a:solidFill>
                <a:schemeClr val="tx1"/>
              </a:solidFill>
            </a:endParaRPr>
          </a:p>
          <a:p>
            <a:pPr lvl="0" algn="just"/>
            <a:r>
              <a:rPr lang="he-IL" sz="1900" dirty="0">
                <a:solidFill>
                  <a:schemeClr val="tx1"/>
                </a:solidFill>
              </a:rPr>
              <a:t>המנהל זיכה את בני הזוג בפטור המבוקש, והם שילמו מס רכישה בשיעור של 0.5%.</a:t>
            </a:r>
          </a:p>
          <a:p>
            <a:pPr marL="0" lvl="0" indent="0" algn="just">
              <a:buNone/>
            </a:pPr>
            <a:endParaRPr lang="en-US" sz="1900" dirty="0">
              <a:solidFill>
                <a:schemeClr val="tx1"/>
              </a:solidFill>
            </a:endParaRPr>
          </a:p>
          <a:p>
            <a:pPr lvl="0" algn="just"/>
            <a:r>
              <a:rPr lang="he-IL" sz="1800" dirty="0">
                <a:solidFill>
                  <a:schemeClr val="tx1"/>
                </a:solidFill>
              </a:rPr>
              <a:t>ביום 26.3.1997, פנה המנהל לבני הזוג וביקש לברר האם הם מתגוררים בבית שבנו במגרש. בת הזוג השיבה שהבית עדיין בהליכי בנייה, ולכן איננה יכולה לגור בו.</a:t>
            </a:r>
            <a:endParaRPr lang="en-US" sz="1800" dirty="0">
              <a:solidFill>
                <a:schemeClr val="tx1"/>
              </a:solidFill>
            </a:endParaRPr>
          </a:p>
          <a:p>
            <a:pPr marL="0" indent="0">
              <a:buNone/>
            </a:pPr>
            <a:endParaRPr lang="en-US" sz="1800" dirty="0">
              <a:solidFill>
                <a:schemeClr val="tx1"/>
              </a:solidFill>
            </a:endParaRPr>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3</a:t>
            </a:fld>
            <a:endParaRPr lang="he-IL"/>
          </a:p>
        </p:txBody>
      </p:sp>
    </p:spTree>
    <p:extLst>
      <p:ext uri="{BB962C8B-B14F-4D97-AF65-F5344CB8AC3E}">
        <p14:creationId xmlns:p14="http://schemas.microsoft.com/office/powerpoint/2010/main" val="1994874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lvl="0" algn="ctr"/>
            <a:r>
              <a:rPr lang="he-IL" sz="4300" b="1" dirty="0">
                <a:solidFill>
                  <a:schemeClr val="accent5">
                    <a:lumMod val="75000"/>
                  </a:schemeClr>
                </a:solidFill>
                <a:cs typeface="+mj-cs"/>
              </a:rPr>
              <a:t>פסק דין צרפתי</a:t>
            </a:r>
            <a:br>
              <a:rPr lang="he-IL" sz="1800" b="1" dirty="0">
                <a:cs typeface="+mj-cs"/>
              </a:rPr>
            </a:br>
            <a:r>
              <a:rPr lang="he-IL" sz="1800" b="1" dirty="0">
                <a:solidFill>
                  <a:schemeClr val="accent1">
                    <a:lumMod val="75000"/>
                  </a:schemeClr>
                </a:solidFill>
                <a:cs typeface="+mj-cs"/>
              </a:rPr>
              <a:t>ו"ע 3108/02 אורית ודורון צרפתי נ' מנהל מס שבח מקרקעין חדרה</a:t>
            </a:r>
            <a:endParaRPr lang="he-IL" sz="1800" b="1" dirty="0">
              <a:cs typeface="+mj-cs"/>
            </a:endParaRPr>
          </a:p>
        </p:txBody>
      </p:sp>
      <p:sp>
        <p:nvSpPr>
          <p:cNvPr id="3" name="מציין מיקום תוכן 2"/>
          <p:cNvSpPr>
            <a:spLocks noGrp="1"/>
          </p:cNvSpPr>
          <p:nvPr>
            <p:ph sz="quarter" idx="13"/>
          </p:nvPr>
        </p:nvSpPr>
        <p:spPr>
          <a:xfrm>
            <a:off x="899592" y="1628800"/>
            <a:ext cx="7416824" cy="4607408"/>
          </a:xfrm>
        </p:spPr>
        <p:txBody>
          <a:bodyPr>
            <a:normAutofit/>
          </a:bodyPr>
          <a:lstStyle/>
          <a:p>
            <a:pPr marL="0" lvl="0" indent="0" algn="ctr">
              <a:buNone/>
            </a:pPr>
            <a:r>
              <a:rPr lang="he-IL" sz="2400" b="1" dirty="0">
                <a:solidFill>
                  <a:schemeClr val="tx1"/>
                </a:solidFill>
              </a:rPr>
              <a:t>העובדות</a:t>
            </a:r>
            <a:endParaRPr lang="he-IL" sz="1600" b="1" dirty="0">
              <a:solidFill>
                <a:schemeClr val="tx1"/>
              </a:solidFill>
            </a:endParaRPr>
          </a:p>
          <a:p>
            <a:pPr lvl="0" algn="just"/>
            <a:r>
              <a:rPr lang="he-IL" sz="1900" dirty="0">
                <a:solidFill>
                  <a:schemeClr val="tx1"/>
                </a:solidFill>
              </a:rPr>
              <a:t>ביום 25.2.2002 מכרו בני הזוג את זכויותיהם במגרש, כקרקע פנויה. כמו כן, בביקור שנערך מטעם המנהל, התברר כי על המגרש לא נבנה דבר.</a:t>
            </a:r>
            <a:endParaRPr lang="en-US" sz="1900" dirty="0">
              <a:solidFill>
                <a:schemeClr val="tx1"/>
              </a:solidFill>
            </a:endParaRPr>
          </a:p>
          <a:p>
            <a:pPr lvl="0" algn="just"/>
            <a:r>
              <a:rPr lang="he-IL" sz="1900" dirty="0">
                <a:solidFill>
                  <a:schemeClr val="tx1"/>
                </a:solidFill>
              </a:rPr>
              <a:t>משלא בנו על המגרש בית לשיכונם, ובכך לא עמדו בתנאי הפטור, החליט המנהל לגבות מבני הזוג את יתרת מס הרכישה.</a:t>
            </a:r>
            <a:endParaRPr lang="en-US" sz="1900" dirty="0">
              <a:solidFill>
                <a:schemeClr val="tx1"/>
              </a:solidFill>
            </a:endParaRPr>
          </a:p>
          <a:p>
            <a:pPr marL="0" indent="0">
              <a:buNone/>
            </a:pPr>
            <a:endParaRPr lang="he-IL" sz="1800" dirty="0">
              <a:solidFill>
                <a:schemeClr val="tx1"/>
              </a:solidFill>
            </a:endParaRPr>
          </a:p>
          <a:p>
            <a:pPr marL="0" indent="0" algn="ctr">
              <a:buNone/>
            </a:pPr>
            <a:r>
              <a:rPr lang="he-IL" sz="2400" b="1" dirty="0">
                <a:solidFill>
                  <a:schemeClr val="tx1"/>
                </a:solidFill>
              </a:rPr>
              <a:t>גדר המחלוקת</a:t>
            </a:r>
            <a:endParaRPr lang="he-IL" sz="2400" dirty="0">
              <a:solidFill>
                <a:schemeClr val="tx1"/>
              </a:solidFill>
            </a:endParaRPr>
          </a:p>
          <a:p>
            <a:pPr marL="0" lvl="0" indent="0" algn="ctr">
              <a:buNone/>
            </a:pPr>
            <a:r>
              <a:rPr lang="he-IL" sz="1900" dirty="0">
                <a:solidFill>
                  <a:schemeClr val="tx1"/>
                </a:solidFill>
              </a:rPr>
              <a:t>השאלה המשפטית בה התמקד בית המשפט:</a:t>
            </a:r>
            <a:endParaRPr lang="en-US" sz="1900" dirty="0">
              <a:solidFill>
                <a:schemeClr val="tx1"/>
              </a:solidFill>
            </a:endParaRPr>
          </a:p>
          <a:p>
            <a:pPr marL="0" indent="0" algn="ctr">
              <a:buNone/>
            </a:pPr>
            <a:r>
              <a:rPr lang="he-IL" sz="2000" dirty="0">
                <a:solidFill>
                  <a:schemeClr val="tx1"/>
                </a:solidFill>
              </a:rPr>
              <a:t>האם בסמכותו של המנהל לתקן שומת מס רכישה, </a:t>
            </a:r>
            <a:br>
              <a:rPr lang="en-US" sz="2000" dirty="0">
                <a:solidFill>
                  <a:schemeClr val="tx1"/>
                </a:solidFill>
              </a:rPr>
            </a:br>
            <a:r>
              <a:rPr lang="he-IL" sz="2000" dirty="0">
                <a:solidFill>
                  <a:schemeClr val="tx1"/>
                </a:solidFill>
              </a:rPr>
              <a:t>בשל אי עמידה בתנאי הפטור, </a:t>
            </a:r>
            <a:br>
              <a:rPr lang="en-US" sz="2000" dirty="0">
                <a:solidFill>
                  <a:schemeClr val="tx1"/>
                </a:solidFill>
              </a:rPr>
            </a:br>
            <a:r>
              <a:rPr lang="he-IL" sz="2000" dirty="0">
                <a:solidFill>
                  <a:schemeClr val="tx1"/>
                </a:solidFill>
              </a:rPr>
              <a:t>לאחר שחלפו יותר מארבע שנים מהודעת השומה הסופית?</a:t>
            </a:r>
            <a:endParaRPr lang="en-US" sz="2000" dirty="0">
              <a:solidFill>
                <a:schemeClr val="tx1"/>
              </a:solidFill>
            </a:endParaRPr>
          </a:p>
          <a:p>
            <a:pPr marL="0" indent="0">
              <a:buNone/>
            </a:pPr>
            <a:endParaRPr lang="en-US" sz="1800" dirty="0">
              <a:solidFill>
                <a:schemeClr val="tx1"/>
              </a:solidFill>
            </a:endParaRPr>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4</a:t>
            </a:fld>
            <a:endParaRPr lang="he-IL"/>
          </a:p>
        </p:txBody>
      </p:sp>
    </p:spTree>
    <p:extLst>
      <p:ext uri="{BB962C8B-B14F-4D97-AF65-F5344CB8AC3E}">
        <p14:creationId xmlns:p14="http://schemas.microsoft.com/office/powerpoint/2010/main" val="1290948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chemeClr val="accent5">
                    <a:lumMod val="75000"/>
                  </a:schemeClr>
                </a:solidFill>
                <a:cs typeface="+mj-cs"/>
              </a:rPr>
              <a:t>פסק דין צרפתי</a:t>
            </a:r>
            <a:br>
              <a:rPr lang="he-IL" sz="4800" b="1" dirty="0">
                <a:cs typeface="+mj-cs"/>
              </a:rPr>
            </a:br>
            <a:r>
              <a:rPr lang="he-IL" sz="2000" b="1" dirty="0">
                <a:solidFill>
                  <a:schemeClr val="accent1">
                    <a:lumMod val="75000"/>
                  </a:schemeClr>
                </a:solidFill>
                <a:cs typeface="+mj-cs"/>
              </a:rPr>
              <a:t>ו"ע 3108/02 אורית ודורון צרפתי נ' מנהל מס שבח מקרקעין חדרה</a:t>
            </a:r>
            <a:endParaRPr lang="he-IL" sz="2400" b="1" dirty="0">
              <a:solidFill>
                <a:schemeClr val="accent1">
                  <a:lumMod val="75000"/>
                </a:schemeClr>
              </a:solidFill>
              <a:cs typeface="+mj-cs"/>
            </a:endParaRPr>
          </a:p>
        </p:txBody>
      </p:sp>
      <p:sp>
        <p:nvSpPr>
          <p:cNvPr id="3" name="מציין מיקום תוכן 2"/>
          <p:cNvSpPr>
            <a:spLocks noGrp="1"/>
          </p:cNvSpPr>
          <p:nvPr>
            <p:ph sz="quarter" idx="13"/>
          </p:nvPr>
        </p:nvSpPr>
        <p:spPr>
          <a:xfrm>
            <a:off x="899592" y="1628800"/>
            <a:ext cx="7416824" cy="4752528"/>
          </a:xfrm>
        </p:spPr>
        <p:txBody>
          <a:bodyPr>
            <a:normAutofit/>
          </a:bodyPr>
          <a:lstStyle/>
          <a:p>
            <a:pPr marL="0" lvl="0" indent="0" algn="ctr">
              <a:buNone/>
            </a:pPr>
            <a:r>
              <a:rPr lang="he-IL" sz="2400" b="1" dirty="0">
                <a:solidFill>
                  <a:schemeClr val="tx1"/>
                </a:solidFill>
              </a:rPr>
              <a:t>טענות העוררים</a:t>
            </a:r>
            <a:endParaRPr lang="he-IL" sz="1600" b="1" dirty="0">
              <a:solidFill>
                <a:schemeClr val="tx1"/>
              </a:solidFill>
            </a:endParaRPr>
          </a:p>
          <a:p>
            <a:pPr lvl="0" algn="just"/>
            <a:r>
              <a:rPr lang="he-IL" sz="1900" dirty="0">
                <a:solidFill>
                  <a:schemeClr val="tx1"/>
                </a:solidFill>
              </a:rPr>
              <a:t>בני הזוג רכשו את המגרש בכוונה כנה לבנות עליו את בית מגוריהם. הם פנו לאדריכל שתכנן תכנית, ושילמו דמי פיתוח, אך נאלצו לחזור בהם מתכניותיהם בשל נסיבות אישיות: שינוי מקום עבודתו של בן הזוג, פטירת הורים, מצב משפחתי מתוח ופתיחת הליכי גירושים.</a:t>
            </a:r>
          </a:p>
          <a:p>
            <a:pPr marL="0" lvl="0" indent="0" algn="just">
              <a:buNone/>
            </a:pPr>
            <a:endParaRPr lang="en-US" sz="1900" dirty="0">
              <a:solidFill>
                <a:schemeClr val="tx1"/>
              </a:solidFill>
            </a:endParaRPr>
          </a:p>
          <a:p>
            <a:pPr lvl="0" algn="just"/>
            <a:r>
              <a:rPr lang="he-IL" sz="1900" dirty="0">
                <a:solidFill>
                  <a:schemeClr val="tx1"/>
                </a:solidFill>
              </a:rPr>
              <a:t>לעוררים נשלחה הודעת שומה סופית, ומאז חלפו ארבע שנים. לפי סעיף 85 לחוק, סמכותו של המנהל לתקן את השומה מוגבלת לארבע שנים.</a:t>
            </a:r>
          </a:p>
          <a:p>
            <a:pPr marL="0" lvl="0" indent="0" algn="just">
              <a:buNone/>
            </a:pPr>
            <a:endParaRPr lang="he-IL" sz="1900" dirty="0">
              <a:solidFill>
                <a:schemeClr val="tx1"/>
              </a:solidFill>
            </a:endParaRPr>
          </a:p>
          <a:p>
            <a:pPr marL="0" lvl="0" indent="0" algn="just">
              <a:buNone/>
            </a:pPr>
            <a:r>
              <a:rPr lang="he-IL" sz="1900" b="1" dirty="0">
                <a:solidFill>
                  <a:schemeClr val="tx1"/>
                </a:solidFill>
              </a:rPr>
              <a:t>סעיף 85 לחוק – תיקון שומה:</a:t>
            </a:r>
          </a:p>
          <a:p>
            <a:pPr marL="0" lvl="0" indent="0" algn="just">
              <a:buNone/>
            </a:pPr>
            <a:r>
              <a:rPr lang="he-IL" sz="1800" i="1" dirty="0">
                <a:solidFill>
                  <a:schemeClr val="tx1"/>
                </a:solidFill>
              </a:rPr>
              <a:t>"המנהל רשאי, בין ביזמתו ובין לפי דרישת מי ששילם מס, לתקן שומה....תוך ארבע שנים..."</a:t>
            </a:r>
            <a:endParaRPr lang="en-US" sz="1800" i="1" dirty="0">
              <a:solidFill>
                <a:schemeClr val="tx1"/>
              </a:solidFill>
            </a:endParaRPr>
          </a:p>
          <a:p>
            <a:pPr marL="0" indent="0">
              <a:buNone/>
            </a:pPr>
            <a:endParaRPr lang="en-US" sz="1800" dirty="0">
              <a:solidFill>
                <a:schemeClr val="tx1"/>
              </a:solidFill>
            </a:endParaRPr>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5</a:t>
            </a:fld>
            <a:endParaRPr lang="he-IL"/>
          </a:p>
        </p:txBody>
      </p:sp>
    </p:spTree>
    <p:extLst>
      <p:ext uri="{BB962C8B-B14F-4D97-AF65-F5344CB8AC3E}">
        <p14:creationId xmlns:p14="http://schemas.microsoft.com/office/powerpoint/2010/main" val="73401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chemeClr val="accent5">
                    <a:lumMod val="75000"/>
                  </a:schemeClr>
                </a:solidFill>
                <a:cs typeface="+mj-cs"/>
              </a:rPr>
              <a:t>פסק דין צרפתי</a:t>
            </a:r>
            <a:br>
              <a:rPr lang="he-IL" sz="4800" b="1" dirty="0">
                <a:cs typeface="+mj-cs"/>
              </a:rPr>
            </a:br>
            <a:r>
              <a:rPr lang="he-IL" sz="2000" b="1" dirty="0">
                <a:solidFill>
                  <a:schemeClr val="accent1">
                    <a:lumMod val="75000"/>
                  </a:schemeClr>
                </a:solidFill>
                <a:cs typeface="+mj-cs"/>
              </a:rPr>
              <a:t>ו"ע 3108/02 אורית ודורון צרפתי נ' מנהל מס שבח מקרקעין חדרה</a:t>
            </a:r>
            <a:endParaRPr lang="he-IL" sz="2400" b="1" dirty="0">
              <a:solidFill>
                <a:schemeClr val="accent1">
                  <a:lumMod val="75000"/>
                </a:schemeClr>
              </a:solidFill>
              <a:cs typeface="+mj-cs"/>
            </a:endParaRPr>
          </a:p>
        </p:txBody>
      </p:sp>
      <p:sp>
        <p:nvSpPr>
          <p:cNvPr id="3" name="מציין מיקום תוכן 2"/>
          <p:cNvSpPr>
            <a:spLocks noGrp="1"/>
          </p:cNvSpPr>
          <p:nvPr>
            <p:ph sz="quarter" idx="13"/>
          </p:nvPr>
        </p:nvSpPr>
        <p:spPr>
          <a:xfrm>
            <a:off x="899592" y="1628800"/>
            <a:ext cx="7416824" cy="4752528"/>
          </a:xfrm>
        </p:spPr>
        <p:txBody>
          <a:bodyPr>
            <a:normAutofit lnSpcReduction="10000"/>
          </a:bodyPr>
          <a:lstStyle/>
          <a:p>
            <a:pPr marL="0" lvl="0" indent="0" algn="ctr">
              <a:buNone/>
            </a:pPr>
            <a:r>
              <a:rPr lang="he-IL" sz="2400" b="1" dirty="0">
                <a:solidFill>
                  <a:schemeClr val="tx1"/>
                </a:solidFill>
              </a:rPr>
              <a:t>טענות המשיב</a:t>
            </a:r>
            <a:endParaRPr lang="he-IL" sz="1600" b="1" dirty="0">
              <a:solidFill>
                <a:schemeClr val="tx1"/>
              </a:solidFill>
            </a:endParaRPr>
          </a:p>
          <a:p>
            <a:pPr marL="0" lvl="0" indent="0" algn="just">
              <a:buNone/>
            </a:pPr>
            <a:endParaRPr lang="he-IL" sz="1900" dirty="0">
              <a:solidFill>
                <a:schemeClr val="tx1"/>
              </a:solidFill>
            </a:endParaRPr>
          </a:p>
          <a:p>
            <a:pPr marL="0" lvl="0" indent="0" algn="just">
              <a:buNone/>
            </a:pPr>
            <a:r>
              <a:rPr lang="he-IL" sz="1900" dirty="0">
                <a:solidFill>
                  <a:schemeClr val="tx1"/>
                </a:solidFill>
              </a:rPr>
              <a:t>הסמכות לגביית יתרת המס נתונה למנהל מכוח תקנה 28 לתקנות מס רכישה, ובטעות לא צוין הדבר בהודעת השומה. </a:t>
            </a:r>
          </a:p>
          <a:p>
            <a:pPr marL="0" lvl="0" indent="0" algn="just">
              <a:buNone/>
            </a:pPr>
            <a:endParaRPr lang="he-IL" sz="1900" dirty="0">
              <a:solidFill>
                <a:schemeClr val="tx1"/>
              </a:solidFill>
            </a:endParaRPr>
          </a:p>
          <a:p>
            <a:pPr marL="0" lvl="0" indent="0" algn="just">
              <a:buNone/>
            </a:pPr>
            <a:r>
              <a:rPr lang="he-IL" sz="1900" dirty="0">
                <a:solidFill>
                  <a:schemeClr val="tx1"/>
                </a:solidFill>
              </a:rPr>
              <a:t>העובדה שלא צוטט נכונה הסעיף המקנה את הסמכות, או שבטעות צוטט סעיף שאינו הסעיף המתאים, אינה מונעת את ביטול הפטור בשל הפרת תנאי המגורים.</a:t>
            </a:r>
            <a:endParaRPr lang="en-US" sz="1900" dirty="0">
              <a:solidFill>
                <a:schemeClr val="tx1"/>
              </a:solidFill>
            </a:endParaRPr>
          </a:p>
          <a:p>
            <a:pPr marL="0" indent="0">
              <a:buNone/>
            </a:pPr>
            <a:endParaRPr lang="he-IL" sz="1800" dirty="0">
              <a:solidFill>
                <a:schemeClr val="tx1"/>
              </a:solidFill>
            </a:endParaRPr>
          </a:p>
          <a:p>
            <a:pPr marL="0" indent="0">
              <a:buNone/>
            </a:pPr>
            <a:endParaRPr lang="he-IL" sz="1800" dirty="0">
              <a:solidFill>
                <a:schemeClr val="tx1"/>
              </a:solidFill>
            </a:endParaRPr>
          </a:p>
          <a:p>
            <a:pPr marL="0" lvl="0" indent="0" algn="just">
              <a:buNone/>
            </a:pPr>
            <a:r>
              <a:rPr lang="he-IL" sz="1900" b="1" dirty="0">
                <a:solidFill>
                  <a:schemeClr val="tx1"/>
                </a:solidFill>
              </a:rPr>
              <a:t>תקנה  28 – גביית מס רכישה כשלא התמלא תנאי  לפטור:</a:t>
            </a:r>
          </a:p>
          <a:p>
            <a:pPr marL="0" lvl="0" indent="0" algn="just">
              <a:buNone/>
            </a:pPr>
            <a:r>
              <a:rPr lang="he-IL" sz="1800" i="1" dirty="0">
                <a:solidFill>
                  <a:schemeClr val="tx1"/>
                </a:solidFill>
              </a:rPr>
              <a:t>"נמכרה זכות במקרקעין וניתן עליה חיוב במס רכישה בשיעור של 0.5% לפי תקנות אלה והתברר לאחר מכן למנהל שלא התמלאו תנאי החיוב במס רכישה בשיעור של 0.5%...יגבה המנהל ממי שקיבל את החיוב...את מס הרכישה שהוא נפטר ממנו..."</a:t>
            </a:r>
            <a:endParaRPr lang="en-US" sz="1800" i="1" dirty="0">
              <a:solidFill>
                <a:schemeClr val="tx1"/>
              </a:solidFill>
            </a:endParaRPr>
          </a:p>
          <a:p>
            <a:pPr marL="0" indent="0">
              <a:buNone/>
            </a:pPr>
            <a:endParaRPr lang="en-US" sz="1800" dirty="0">
              <a:solidFill>
                <a:schemeClr val="tx1"/>
              </a:solidFill>
            </a:endParaRPr>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6</a:t>
            </a:fld>
            <a:endParaRPr lang="he-IL"/>
          </a:p>
        </p:txBody>
      </p:sp>
    </p:spTree>
    <p:extLst>
      <p:ext uri="{BB962C8B-B14F-4D97-AF65-F5344CB8AC3E}">
        <p14:creationId xmlns:p14="http://schemas.microsoft.com/office/powerpoint/2010/main" val="2920323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chemeClr val="accent5">
                    <a:lumMod val="75000"/>
                  </a:schemeClr>
                </a:solidFill>
                <a:cs typeface="+mj-cs"/>
              </a:rPr>
              <a:t>פסק דין צרפתי</a:t>
            </a:r>
            <a:br>
              <a:rPr lang="he-IL" sz="4800" b="1" dirty="0">
                <a:cs typeface="+mj-cs"/>
              </a:rPr>
            </a:br>
            <a:r>
              <a:rPr lang="he-IL" sz="2000" b="1" dirty="0">
                <a:solidFill>
                  <a:schemeClr val="accent1">
                    <a:lumMod val="75000"/>
                  </a:schemeClr>
                </a:solidFill>
                <a:cs typeface="+mj-cs"/>
              </a:rPr>
              <a:t>ו"ע 3108/02 אורית ודורון צרפתי נ' מנהל מס שבח מקרקעין חדרה</a:t>
            </a:r>
            <a:endParaRPr lang="he-IL" sz="2400" b="1" dirty="0">
              <a:solidFill>
                <a:schemeClr val="accent1">
                  <a:lumMod val="75000"/>
                </a:schemeClr>
              </a:solidFill>
              <a:cs typeface="+mj-cs"/>
            </a:endParaRPr>
          </a:p>
        </p:txBody>
      </p:sp>
      <p:sp>
        <p:nvSpPr>
          <p:cNvPr id="3" name="מציין מיקום תוכן 2"/>
          <p:cNvSpPr>
            <a:spLocks noGrp="1"/>
          </p:cNvSpPr>
          <p:nvPr>
            <p:ph sz="quarter" idx="13"/>
          </p:nvPr>
        </p:nvSpPr>
        <p:spPr>
          <a:xfrm>
            <a:off x="899592" y="1484783"/>
            <a:ext cx="7416824" cy="4944591"/>
          </a:xfrm>
        </p:spPr>
        <p:txBody>
          <a:bodyPr>
            <a:normAutofit fontScale="92500" lnSpcReduction="10000"/>
          </a:bodyPr>
          <a:lstStyle/>
          <a:p>
            <a:pPr marL="0" lvl="0" indent="0" algn="ctr">
              <a:buNone/>
            </a:pPr>
            <a:r>
              <a:rPr lang="he-IL" sz="2400" b="1" dirty="0">
                <a:solidFill>
                  <a:schemeClr val="tx1"/>
                </a:solidFill>
              </a:rPr>
              <a:t>ההכרעה</a:t>
            </a:r>
            <a:endParaRPr lang="he-IL" sz="1900" dirty="0">
              <a:solidFill>
                <a:schemeClr val="tx1"/>
              </a:solidFill>
            </a:endParaRPr>
          </a:p>
          <a:p>
            <a:pPr lvl="0" algn="just"/>
            <a:r>
              <a:rPr lang="he-IL" sz="1900" dirty="0">
                <a:solidFill>
                  <a:schemeClr val="tx1"/>
                </a:solidFill>
              </a:rPr>
              <a:t>הוועדה פסקה כי המחוקק קבע בתקנה 28 את דרך הטיפול בהפרת תנאי הפטור, ומשכך, אין לעקוף אותה באמצעות סעיף 85 לחוק. </a:t>
            </a:r>
            <a:endParaRPr lang="en-US" sz="1900" dirty="0">
              <a:solidFill>
                <a:schemeClr val="tx1"/>
              </a:solidFill>
            </a:endParaRPr>
          </a:p>
          <a:p>
            <a:pPr algn="just"/>
            <a:r>
              <a:rPr lang="he-IL" sz="1900" dirty="0">
                <a:solidFill>
                  <a:schemeClr val="tx1"/>
                </a:solidFill>
              </a:rPr>
              <a:t>הפטור החלקי לנכה הוא פטור הצופה פני עתיד, ותקנה 28 היא המתייחסת להשלכתם של אירועים עתידיים הנוגעים לגובה המס ביום המכירה. סעיף 85 דן בתיקון שומה, ואילו תקנה 28 עוסקת בגביית מס ובשיעור המס. </a:t>
            </a:r>
            <a:endParaRPr lang="en-US" sz="1900" dirty="0">
              <a:solidFill>
                <a:schemeClr val="tx1"/>
              </a:solidFill>
            </a:endParaRPr>
          </a:p>
          <a:p>
            <a:pPr lvl="0" algn="just"/>
            <a:r>
              <a:rPr lang="he-IL" sz="1900" dirty="0">
                <a:solidFill>
                  <a:schemeClr val="tx1"/>
                </a:solidFill>
              </a:rPr>
              <a:t>המחוקק </a:t>
            </a:r>
            <a:r>
              <a:rPr lang="he-IL" sz="1900" b="1" dirty="0">
                <a:solidFill>
                  <a:schemeClr val="tx1"/>
                </a:solidFill>
              </a:rPr>
              <a:t>לא הגביל את השימוש בתקנה 28 לזמן קצוב</a:t>
            </a:r>
            <a:r>
              <a:rPr lang="he-IL" sz="1900" dirty="0">
                <a:solidFill>
                  <a:schemeClr val="tx1"/>
                </a:solidFill>
              </a:rPr>
              <a:t>. ייתכן שראוי היה להגביל שימוש זה לזמן סביר, אך זה עניין למחוקק לענות בו. הפטור לנכה ניתן בתנאי אובייקטיבי, שינצל את הקרקע שרכש, למגוריו. משלא התקיים התנאי, אין די בכוונה בעת הרכישה. הנסיבות שהוצגו בעניין זה, אינן מצדיקות את הפרת תנאי הפטור. </a:t>
            </a:r>
            <a:endParaRPr lang="en-US" sz="1900" dirty="0">
              <a:solidFill>
                <a:schemeClr val="tx1"/>
              </a:solidFill>
            </a:endParaRPr>
          </a:p>
          <a:p>
            <a:pPr lvl="0" algn="just"/>
            <a:r>
              <a:rPr lang="he-IL" sz="1900" b="1" dirty="0">
                <a:solidFill>
                  <a:schemeClr val="tx1"/>
                </a:solidFill>
              </a:rPr>
              <a:t>נקבע כי בני הזוג הפרו את תנאי הפטור, והם חייבים בתשלום יתרת מס הרכישה.</a:t>
            </a:r>
            <a:r>
              <a:rPr lang="he-IL" sz="2000" dirty="0"/>
              <a:t> </a:t>
            </a:r>
          </a:p>
          <a:p>
            <a:pPr lvl="0" algn="just"/>
            <a:endParaRPr lang="he-IL" sz="2000" dirty="0"/>
          </a:p>
          <a:p>
            <a:pPr lvl="0" algn="just"/>
            <a:r>
              <a:rPr lang="he-IL" sz="1900" b="1" dirty="0">
                <a:solidFill>
                  <a:schemeClr val="tx1"/>
                </a:solidFill>
              </a:rPr>
              <a:t>ניתן ביום 18.3.2004.</a:t>
            </a:r>
          </a:p>
          <a:p>
            <a:pPr lvl="0" algn="just"/>
            <a:r>
              <a:rPr lang="he-IL" sz="1900" dirty="0">
                <a:solidFill>
                  <a:schemeClr val="tx1"/>
                </a:solidFill>
              </a:rPr>
              <a:t>נפסקו הוצאות משפט בסך 4,000 ₪.</a:t>
            </a:r>
            <a:endParaRPr lang="en-US" sz="1900" dirty="0">
              <a:solidFill>
                <a:schemeClr val="tx1"/>
              </a:solidFill>
            </a:endParaRPr>
          </a:p>
          <a:p>
            <a:pPr lvl="0" algn="just"/>
            <a:endParaRPr lang="he-IL" sz="1900" b="1" dirty="0">
              <a:solidFill>
                <a:schemeClr val="tx1"/>
              </a:solidFill>
            </a:endParaRPr>
          </a:p>
          <a:p>
            <a:pPr lvl="0" algn="just"/>
            <a:endParaRPr lang="en-US" sz="1900" b="1" dirty="0">
              <a:solidFill>
                <a:schemeClr val="tx1"/>
              </a:solidFill>
            </a:endParaRPr>
          </a:p>
          <a:p>
            <a:pPr marL="0" indent="0">
              <a:buNone/>
            </a:pPr>
            <a:endParaRPr lang="en-US" sz="1800" dirty="0">
              <a:solidFill>
                <a:schemeClr val="tx1"/>
              </a:solidFill>
            </a:endParaRPr>
          </a:p>
        </p:txBody>
      </p:sp>
      <p:pic>
        <p:nvPicPr>
          <p:cNvPr id="4" name="Picture 2" descr="W:\מעלות כנס\16.6.2017 להכין מצגות\2.8.2017 מאמרים למצגות לאחר בדיקה שאין כבר\download (4).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backgroundMark x1="81081" y1="75773" x2="81081" y2="75773"/>
                        <a14:backgroundMark x1="83012" y1="75258" x2="98842" y2="47938"/>
                        <a14:backgroundMark x1="86486" y1="52062" x2="41313" y2="94330"/>
                        <a14:backgroundMark x1="21236" y1="95361" x2="37452" y2="96392"/>
                        <a14:backgroundMark x1="35907" y1="85052" x2="62934" y2="61340"/>
                        <a14:backgroundMark x1="34363" y1="79381" x2="47104" y2="65464"/>
                        <a14:backgroundMark x1="34749" y1="73196" x2="46332" y2="64948"/>
                        <a14:backgroundMark x1="27027" y1="89175" x2="29730" y2="87113"/>
                        <a14:backgroundMark x1="77992" y1="48454" x2="85328" y2="45361"/>
                      </a14:backgroundRemoval>
                    </a14:imgEffect>
                  </a14:imgLayer>
                </a14:imgProps>
              </a:ext>
              <a:ext uri="{28A0092B-C50C-407E-A947-70E740481C1C}">
                <a14:useLocalDpi xmlns:a14="http://schemas.microsoft.com/office/drawing/2010/main" val="0"/>
              </a:ext>
            </a:extLst>
          </a:blip>
          <a:srcRect/>
          <a:stretch>
            <a:fillRect/>
          </a:stretch>
        </p:blipFill>
        <p:spPr bwMode="auto">
          <a:xfrm>
            <a:off x="971600" y="5210480"/>
            <a:ext cx="1800200" cy="1348411"/>
          </a:xfrm>
          <a:prstGeom prst="rect">
            <a:avLst/>
          </a:prstGeom>
          <a:noFill/>
          <a:extLst>
            <a:ext uri="{909E8E84-426E-40DD-AFC4-6F175D3DCCD1}">
              <a14:hiddenFill xmlns:a14="http://schemas.microsoft.com/office/drawing/2010/main">
                <a:solidFill>
                  <a:srgbClr val="FFFFFF"/>
                </a:solidFill>
              </a14:hiddenFill>
            </a:ext>
          </a:extLst>
        </p:spPr>
      </p:pic>
      <p:sp>
        <p:nvSpPr>
          <p:cNvPr id="6" name="מציין מיקום של מספר שקופית 5"/>
          <p:cNvSpPr>
            <a:spLocks noGrp="1"/>
          </p:cNvSpPr>
          <p:nvPr>
            <p:ph type="sldNum" sz="quarter" idx="12"/>
          </p:nvPr>
        </p:nvSpPr>
        <p:spPr/>
        <p:txBody>
          <a:bodyPr>
            <a:normAutofit fontScale="92500" lnSpcReduction="20000"/>
          </a:bodyPr>
          <a:lstStyle/>
          <a:p>
            <a:fld id="{DAF22AC9-109E-4E4D-92F9-530E51D9A3A2}" type="slidenum">
              <a:rPr lang="he-IL" smtClean="0"/>
              <a:t>7</a:t>
            </a:fld>
            <a:endParaRPr lang="he-IL"/>
          </a:p>
        </p:txBody>
      </p:sp>
    </p:spTree>
    <p:extLst>
      <p:ext uri="{BB962C8B-B14F-4D97-AF65-F5344CB8AC3E}">
        <p14:creationId xmlns:p14="http://schemas.microsoft.com/office/powerpoint/2010/main" val="3448547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rgbClr val="33931D"/>
                </a:solidFill>
                <a:cs typeface="+mj-cs"/>
              </a:rPr>
              <a:t>פסק דין קדושאי</a:t>
            </a:r>
            <a:br>
              <a:rPr lang="he-IL" sz="4800" b="1" dirty="0">
                <a:cs typeface="+mj-cs"/>
              </a:rPr>
            </a:br>
            <a:r>
              <a:rPr lang="he-IL" sz="2000" b="1" dirty="0">
                <a:solidFill>
                  <a:schemeClr val="accent5">
                    <a:lumMod val="75000"/>
                  </a:schemeClr>
                </a:solidFill>
                <a:cs typeface="+mj-cs"/>
              </a:rPr>
              <a:t>ע"א 2458/03 קאפי קדושאי נ' מנהל מס שבח</a:t>
            </a:r>
            <a:endParaRPr lang="en-US" sz="2000" b="1" dirty="0">
              <a:solidFill>
                <a:schemeClr val="accent5">
                  <a:lumMod val="75000"/>
                </a:schemeClr>
              </a:solidFill>
              <a:cs typeface="+mj-cs"/>
            </a:endParaRPr>
          </a:p>
        </p:txBody>
      </p:sp>
      <p:sp>
        <p:nvSpPr>
          <p:cNvPr id="3" name="מציין מיקום תוכן 2"/>
          <p:cNvSpPr>
            <a:spLocks noGrp="1"/>
          </p:cNvSpPr>
          <p:nvPr>
            <p:ph sz="quarter" idx="13"/>
          </p:nvPr>
        </p:nvSpPr>
        <p:spPr>
          <a:xfrm>
            <a:off x="899592" y="1628800"/>
            <a:ext cx="7416824" cy="4752528"/>
          </a:xfrm>
        </p:spPr>
        <p:txBody>
          <a:bodyPr>
            <a:normAutofit/>
          </a:bodyPr>
          <a:lstStyle/>
          <a:p>
            <a:pPr marL="0" indent="0" algn="just">
              <a:buNone/>
            </a:pPr>
            <a:r>
              <a:rPr lang="he-IL" sz="2000" dirty="0"/>
              <a:t>בפסק דין של </a:t>
            </a:r>
            <a:r>
              <a:rPr lang="he-IL" sz="2000" u="sng" dirty="0"/>
              <a:t>בית המשפט העליון </a:t>
            </a:r>
            <a:r>
              <a:rPr lang="he-IL" sz="2000" dirty="0"/>
              <a:t>–</a:t>
            </a:r>
            <a:r>
              <a:rPr lang="he-IL" sz="2000" b="1" dirty="0"/>
              <a:t> קאפי קדושאי נגד מנהל מס שבח</a:t>
            </a:r>
            <a:r>
              <a:rPr lang="he-IL" sz="2000" dirty="0"/>
              <a:t>, נדון עניינה של עולה חדשה אשר שילמה מס רכישה מופחת לפי תקנה 12, בתנאי שתקים עסק על המגרש שרכשה. </a:t>
            </a:r>
          </a:p>
          <a:p>
            <a:pPr marL="0" indent="0" algn="just">
              <a:buNone/>
            </a:pPr>
            <a:endParaRPr lang="he-IL" sz="1800" dirty="0"/>
          </a:p>
          <a:p>
            <a:pPr marL="0" indent="0" algn="ctr">
              <a:buNone/>
            </a:pPr>
            <a:r>
              <a:rPr lang="he-IL" sz="2000" b="1" dirty="0"/>
              <a:t>האם לאחר שבע שנים מיום הרכישה, מבלי שהוקם עסק במגרש, רשאי מנהל מס שבח לקבוע שהתנאי הופר ושעל הרוכשת לשלם מס רכישה מלא?</a:t>
            </a:r>
            <a:endParaRPr lang="en-US" sz="2000" b="1" dirty="0"/>
          </a:p>
          <a:p>
            <a:pPr marL="0" indent="0">
              <a:buNone/>
            </a:pPr>
            <a:endParaRPr lang="he-IL" sz="1800" dirty="0">
              <a:solidFill>
                <a:schemeClr val="tx1"/>
              </a:solidFill>
            </a:endParaRPr>
          </a:p>
          <a:p>
            <a:pPr marL="0" indent="0">
              <a:buNone/>
            </a:pPr>
            <a:r>
              <a:rPr lang="he-IL" sz="1800" b="1" dirty="0">
                <a:solidFill>
                  <a:schemeClr val="tx1"/>
                </a:solidFill>
              </a:rPr>
              <a:t>תקנה 12:</a:t>
            </a:r>
          </a:p>
          <a:p>
            <a:pPr marL="0" indent="0">
              <a:buNone/>
            </a:pPr>
            <a:r>
              <a:rPr lang="he-IL" sz="1800" i="1" dirty="0">
                <a:solidFill>
                  <a:schemeClr val="tx1"/>
                </a:solidFill>
              </a:rPr>
              <a:t>"(ב) מכירת זכות במקרקעין לעולה תהא חייבת במס רכישה על חלק השווי שעד 1,759,310 ₪ בשיעור של 0.5% ועל חלק השווי העולה על סכום כאמור בשיעור של 5%..."</a:t>
            </a:r>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8</a:t>
            </a:fld>
            <a:endParaRPr lang="he-IL"/>
          </a:p>
        </p:txBody>
      </p:sp>
    </p:spTree>
    <p:extLst>
      <p:ext uri="{BB962C8B-B14F-4D97-AF65-F5344CB8AC3E}">
        <p14:creationId xmlns:p14="http://schemas.microsoft.com/office/powerpoint/2010/main" val="1869331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rgbClr val="33931D"/>
                </a:solidFill>
                <a:cs typeface="+mj-cs"/>
              </a:rPr>
              <a:t>פסק דין קדושאי</a:t>
            </a:r>
            <a:br>
              <a:rPr lang="he-IL" sz="4800" b="1" dirty="0">
                <a:cs typeface="+mj-cs"/>
              </a:rPr>
            </a:br>
            <a:r>
              <a:rPr lang="he-IL" sz="2000" b="1" dirty="0">
                <a:solidFill>
                  <a:schemeClr val="accent5">
                    <a:lumMod val="75000"/>
                  </a:schemeClr>
                </a:solidFill>
                <a:cs typeface="+mj-cs"/>
              </a:rPr>
              <a:t>ע"א 2458/03 קאפי קדושאי נ' מנהל מס שבח</a:t>
            </a:r>
            <a:endParaRPr lang="en-US" sz="2000" b="1" dirty="0">
              <a:solidFill>
                <a:schemeClr val="accent5">
                  <a:lumMod val="75000"/>
                </a:schemeClr>
              </a:solidFill>
              <a:cs typeface="+mj-cs"/>
            </a:endParaRPr>
          </a:p>
        </p:txBody>
      </p:sp>
      <p:sp>
        <p:nvSpPr>
          <p:cNvPr id="3" name="מציין מיקום תוכן 2"/>
          <p:cNvSpPr>
            <a:spLocks noGrp="1"/>
          </p:cNvSpPr>
          <p:nvPr>
            <p:ph sz="quarter" idx="13"/>
          </p:nvPr>
        </p:nvSpPr>
        <p:spPr>
          <a:xfrm>
            <a:off x="899592" y="1628800"/>
            <a:ext cx="7416824" cy="4752528"/>
          </a:xfrm>
        </p:spPr>
        <p:txBody>
          <a:bodyPr>
            <a:normAutofit/>
          </a:bodyPr>
          <a:lstStyle/>
          <a:p>
            <a:pPr marL="0" indent="0" algn="ctr">
              <a:buNone/>
            </a:pPr>
            <a:r>
              <a:rPr lang="he-IL" sz="2400" b="1" dirty="0">
                <a:solidFill>
                  <a:schemeClr val="tx1"/>
                </a:solidFill>
              </a:rPr>
              <a:t>העובדות</a:t>
            </a:r>
            <a:endParaRPr lang="he-IL" sz="1800" dirty="0"/>
          </a:p>
          <a:p>
            <a:pPr lvl="0" algn="just"/>
            <a:r>
              <a:rPr lang="he-IL" sz="1900" dirty="0"/>
              <a:t>ביום 1.11.1990 רכשה עולה חדשה מגרש. הרוכשת הגישה למנהל מס שבח תצהיר, לפיו רכשה את המגרש לצורך הקמת מבנה שישמש לעסק שלה או של קרוביה.</a:t>
            </a:r>
          </a:p>
          <a:p>
            <a:pPr marL="0" lvl="0" indent="0" algn="just">
              <a:buNone/>
            </a:pPr>
            <a:endParaRPr lang="en-US" sz="1900" dirty="0"/>
          </a:p>
          <a:p>
            <a:pPr lvl="0" algn="just"/>
            <a:r>
              <a:rPr lang="he-IL" sz="1900" dirty="0"/>
              <a:t>ביום 14.4.1992 הוצאה לרוכשת שומת מס רכישה בפטור לעולה, לפי תקנה 12. מכוח הפטור, היא חויבה במס רכישה מופחת בשיעור 0.5%.</a:t>
            </a:r>
          </a:p>
          <a:p>
            <a:pPr marL="0" lvl="0" indent="0" algn="just">
              <a:buNone/>
            </a:pPr>
            <a:endParaRPr lang="en-US" sz="1900" dirty="0"/>
          </a:p>
          <a:p>
            <a:pPr algn="just"/>
            <a:r>
              <a:rPr lang="he-IL" sz="1900" dirty="0"/>
              <a:t>ביום 2.1.1995 חתמה הרוכשת על הסכם קומבינציה עם קבלן להקמת מבנה תעשייה על המגרש, כאשר מחצית מן הזכויות במבנה החדש יהיו בבעלותה.</a:t>
            </a:r>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9</a:t>
            </a:fld>
            <a:endParaRPr lang="he-IL"/>
          </a:p>
        </p:txBody>
      </p:sp>
    </p:spTree>
    <p:extLst>
      <p:ext uri="{BB962C8B-B14F-4D97-AF65-F5344CB8AC3E}">
        <p14:creationId xmlns:p14="http://schemas.microsoft.com/office/powerpoint/2010/main" val="562674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rgbClr val="33931D"/>
                </a:solidFill>
                <a:cs typeface="+mj-cs"/>
              </a:rPr>
              <a:t>פסק דין קדושאי</a:t>
            </a:r>
            <a:br>
              <a:rPr lang="he-IL" sz="4800" b="1" dirty="0">
                <a:cs typeface="+mj-cs"/>
              </a:rPr>
            </a:br>
            <a:r>
              <a:rPr lang="he-IL" sz="2000" b="1" dirty="0">
                <a:solidFill>
                  <a:schemeClr val="accent5">
                    <a:lumMod val="75000"/>
                  </a:schemeClr>
                </a:solidFill>
                <a:cs typeface="+mj-cs"/>
              </a:rPr>
              <a:t>ע"א 2458/03 קאפי קדושאי נ' מנהל מס שבח</a:t>
            </a:r>
            <a:endParaRPr lang="en-US" sz="2000" b="1" dirty="0">
              <a:solidFill>
                <a:schemeClr val="accent5">
                  <a:lumMod val="75000"/>
                </a:schemeClr>
              </a:solidFill>
              <a:cs typeface="+mj-cs"/>
            </a:endParaRPr>
          </a:p>
        </p:txBody>
      </p:sp>
      <p:sp>
        <p:nvSpPr>
          <p:cNvPr id="3" name="מציין מיקום תוכן 2"/>
          <p:cNvSpPr>
            <a:spLocks noGrp="1"/>
          </p:cNvSpPr>
          <p:nvPr>
            <p:ph sz="quarter" idx="13"/>
          </p:nvPr>
        </p:nvSpPr>
        <p:spPr>
          <a:xfrm>
            <a:off x="899592" y="1628800"/>
            <a:ext cx="7416824" cy="4752528"/>
          </a:xfrm>
        </p:spPr>
        <p:txBody>
          <a:bodyPr>
            <a:normAutofit fontScale="92500" lnSpcReduction="10000"/>
          </a:bodyPr>
          <a:lstStyle/>
          <a:p>
            <a:pPr marL="0" indent="0" algn="ctr">
              <a:buNone/>
            </a:pPr>
            <a:r>
              <a:rPr lang="he-IL" sz="2400" b="1" dirty="0">
                <a:solidFill>
                  <a:schemeClr val="tx1"/>
                </a:solidFill>
              </a:rPr>
              <a:t>העובדות</a:t>
            </a:r>
            <a:endParaRPr lang="he-IL" sz="1800" dirty="0"/>
          </a:p>
          <a:p>
            <a:pPr lvl="0" algn="just"/>
            <a:r>
              <a:rPr lang="he-IL" sz="2000" dirty="0"/>
              <a:t>ביום 17.7.1995 תיקן המנהל את שומת מס הרכישה, וחייב אותה במלוא המס, ללא פטור לעולה. על כך הגישה הרוכשת השגה, וביקשה להחיל את הפטור לעולה על מחצית מהמגרש שנותרה בבעלותה. המנהל הודיע כי יקבל את הבקשה, אם הרוכשת תצהיר כי התמורה מעסקת הקומבינציה תשמש כמקום עסק שלה או של קרוביה. מאחר שלא הוגש תצהיר כנדרש, הבקשה נדחתה.</a:t>
            </a:r>
            <a:endParaRPr lang="en-US" sz="2000" dirty="0"/>
          </a:p>
          <a:p>
            <a:pPr lvl="0" algn="just"/>
            <a:r>
              <a:rPr lang="he-IL" sz="2000" dirty="0"/>
              <a:t>עקב עיכוב בהקמת המבנה, עסקת הקומבינציה התבטלה, והרוכשת דיווחה על הביטול למנהל. </a:t>
            </a:r>
            <a:endParaRPr lang="en-US" sz="2000" dirty="0"/>
          </a:p>
          <a:p>
            <a:pPr lvl="0" algn="just"/>
            <a:r>
              <a:rPr lang="he-IL" sz="2000" dirty="0"/>
              <a:t>ביום 5.2.1997 הגישה הרוכשת השגה נוספת, שבה ביקשה לזכות שוב בפטור לעולה ממס רכישה על מלוא המגרש, על יסוד ביטול עסקת הקומבינציה. </a:t>
            </a:r>
            <a:endParaRPr lang="en-US" sz="2000" dirty="0"/>
          </a:p>
          <a:p>
            <a:pPr lvl="0" algn="just"/>
            <a:r>
              <a:rPr lang="he-IL" sz="2000" dirty="0"/>
              <a:t>המנהל דחה את הבקשה, לאור העובדה שלא צורף תצהיר חדש של הרוכשת, וכן בהסתמך על תקנה 28 ונוכח העובדה שחלפו למעלה משבע שנים מיום הרכישה.</a:t>
            </a:r>
            <a:endParaRPr lang="en-US" sz="2000" dirty="0"/>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10</a:t>
            </a:fld>
            <a:endParaRPr lang="he-IL"/>
          </a:p>
        </p:txBody>
      </p:sp>
    </p:spTree>
    <p:extLst>
      <p:ext uri="{BB962C8B-B14F-4D97-AF65-F5344CB8AC3E}">
        <p14:creationId xmlns:p14="http://schemas.microsoft.com/office/powerpoint/2010/main" val="3555914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rgbClr val="33931D"/>
                </a:solidFill>
                <a:cs typeface="+mj-cs"/>
              </a:rPr>
              <a:t>פסק דין קדושאי</a:t>
            </a:r>
            <a:br>
              <a:rPr lang="he-IL" sz="4800" b="1" dirty="0">
                <a:cs typeface="+mj-cs"/>
              </a:rPr>
            </a:br>
            <a:r>
              <a:rPr lang="he-IL" sz="2000" b="1" dirty="0">
                <a:solidFill>
                  <a:schemeClr val="accent5">
                    <a:lumMod val="75000"/>
                  </a:schemeClr>
                </a:solidFill>
                <a:cs typeface="+mj-cs"/>
              </a:rPr>
              <a:t>ע"א 2458/03 קאפי קדושאי נ' מנהל מס שבח</a:t>
            </a:r>
            <a:endParaRPr lang="en-US" sz="2000" b="1" dirty="0">
              <a:solidFill>
                <a:schemeClr val="accent5">
                  <a:lumMod val="75000"/>
                </a:schemeClr>
              </a:solidFill>
              <a:cs typeface="+mj-cs"/>
            </a:endParaRPr>
          </a:p>
        </p:txBody>
      </p:sp>
      <p:sp>
        <p:nvSpPr>
          <p:cNvPr id="3" name="מציין מיקום תוכן 2"/>
          <p:cNvSpPr>
            <a:spLocks noGrp="1"/>
          </p:cNvSpPr>
          <p:nvPr>
            <p:ph sz="quarter" idx="13"/>
          </p:nvPr>
        </p:nvSpPr>
        <p:spPr>
          <a:xfrm>
            <a:off x="899592" y="1628800"/>
            <a:ext cx="7416824" cy="4752528"/>
          </a:xfrm>
        </p:spPr>
        <p:txBody>
          <a:bodyPr>
            <a:normAutofit/>
          </a:bodyPr>
          <a:lstStyle/>
          <a:p>
            <a:pPr marL="0" indent="0" algn="ctr">
              <a:buNone/>
            </a:pPr>
            <a:r>
              <a:rPr lang="he-IL" sz="2400" b="1" dirty="0">
                <a:solidFill>
                  <a:schemeClr val="tx1"/>
                </a:solidFill>
              </a:rPr>
              <a:t>העובדות</a:t>
            </a:r>
            <a:endParaRPr lang="he-IL" sz="1800" dirty="0"/>
          </a:p>
          <a:p>
            <a:pPr lvl="0" algn="just"/>
            <a:r>
              <a:rPr lang="he-IL" sz="1900" dirty="0"/>
              <a:t>הרוכשת עררה לוועדת ערר, וזו קבעה כי הפטור בוטל כבר בשנת 1995, וכי ביטול עסקת הקומבינציה שאירע לאחר מכן, אינו רלוונטי. כמו כן, ועדת הערר קבעה כי הודעת המנהל, שניתנה לאחר שלוש שנים ושלושה חודשים מיום הענקת הפטור, נופלת במסגרת הזמן הסביר לדרישת החזר הפטור. </a:t>
            </a:r>
          </a:p>
          <a:p>
            <a:pPr lvl="0" algn="just"/>
            <a:r>
              <a:rPr lang="he-IL" sz="1900" dirty="0"/>
              <a:t>הערר נדחה. הוגש ערעור לבית המשפט העליון.</a:t>
            </a:r>
          </a:p>
          <a:p>
            <a:pPr marL="0" indent="0" algn="just">
              <a:buNone/>
            </a:pPr>
            <a:endParaRPr lang="he-IL" sz="1800" b="1" dirty="0">
              <a:solidFill>
                <a:schemeClr val="tx1"/>
              </a:solidFill>
            </a:endParaRPr>
          </a:p>
          <a:p>
            <a:pPr marL="0" indent="0" algn="ctr">
              <a:buNone/>
            </a:pPr>
            <a:r>
              <a:rPr lang="he-IL" sz="2400" b="1" dirty="0">
                <a:solidFill>
                  <a:schemeClr val="tx1"/>
                </a:solidFill>
              </a:rPr>
              <a:t>גדר המחלוקת</a:t>
            </a:r>
            <a:endParaRPr lang="he-IL" sz="2400" dirty="0"/>
          </a:p>
          <a:p>
            <a:pPr marL="0" lvl="0" indent="0" algn="ctr">
              <a:buNone/>
            </a:pPr>
            <a:r>
              <a:rPr lang="he-IL" sz="1900" dirty="0"/>
              <a:t>השאלה המשפטית בה התמקד בית המשפט:</a:t>
            </a:r>
            <a:endParaRPr lang="en-US" sz="1900" dirty="0"/>
          </a:p>
          <a:p>
            <a:pPr marL="0" lvl="0" indent="0" algn="ctr">
              <a:buNone/>
            </a:pPr>
            <a:r>
              <a:rPr lang="he-IL" sz="1900" dirty="0"/>
              <a:t> </a:t>
            </a:r>
            <a:r>
              <a:rPr lang="he-IL" sz="2000" dirty="0"/>
              <a:t>עד מתי חייב עולה שקיבל פטור  מתשלום מס רכישה בגין רכישת קרקע להקמת עסק, להקים על הקרקע את עסקו, ומתי תקום למנהל הזכות לגבות את דמי הפטור אם העסק לא יוקם?</a:t>
            </a:r>
            <a:endParaRPr lang="en-US" sz="2000" dirty="0"/>
          </a:p>
          <a:p>
            <a:pPr lvl="0" algn="just"/>
            <a:endParaRPr lang="en-US" sz="1800" dirty="0"/>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11</a:t>
            </a:fld>
            <a:endParaRPr lang="he-IL"/>
          </a:p>
        </p:txBody>
      </p:sp>
    </p:spTree>
    <p:extLst>
      <p:ext uri="{BB962C8B-B14F-4D97-AF65-F5344CB8AC3E}">
        <p14:creationId xmlns:p14="http://schemas.microsoft.com/office/powerpoint/2010/main" val="2022506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rgbClr val="33931D"/>
                </a:solidFill>
                <a:cs typeface="+mj-cs"/>
              </a:rPr>
              <a:t>פסק דין קדושאי</a:t>
            </a:r>
            <a:br>
              <a:rPr lang="he-IL" sz="4800" b="1" dirty="0">
                <a:cs typeface="+mj-cs"/>
              </a:rPr>
            </a:br>
            <a:r>
              <a:rPr lang="he-IL" sz="2000" b="1" dirty="0">
                <a:solidFill>
                  <a:schemeClr val="accent5">
                    <a:lumMod val="75000"/>
                  </a:schemeClr>
                </a:solidFill>
                <a:cs typeface="+mj-cs"/>
              </a:rPr>
              <a:t>ע"א 2458/03 קאפי קדושאי נ' מנהל מס שבח</a:t>
            </a:r>
            <a:endParaRPr lang="en-US" sz="2000" b="1" dirty="0">
              <a:solidFill>
                <a:schemeClr val="accent5">
                  <a:lumMod val="75000"/>
                </a:schemeClr>
              </a:solidFill>
              <a:cs typeface="+mj-cs"/>
            </a:endParaRPr>
          </a:p>
        </p:txBody>
      </p:sp>
      <p:sp>
        <p:nvSpPr>
          <p:cNvPr id="3" name="מציין מיקום תוכן 2"/>
          <p:cNvSpPr>
            <a:spLocks noGrp="1"/>
          </p:cNvSpPr>
          <p:nvPr>
            <p:ph sz="quarter" idx="13"/>
          </p:nvPr>
        </p:nvSpPr>
        <p:spPr>
          <a:xfrm>
            <a:off x="899592" y="1628800"/>
            <a:ext cx="7416824" cy="4752528"/>
          </a:xfrm>
        </p:spPr>
        <p:txBody>
          <a:bodyPr>
            <a:normAutofit/>
          </a:bodyPr>
          <a:lstStyle/>
          <a:p>
            <a:pPr marL="0" indent="0" algn="ctr">
              <a:buNone/>
            </a:pPr>
            <a:r>
              <a:rPr lang="he-IL" sz="2400" b="1" dirty="0">
                <a:solidFill>
                  <a:schemeClr val="tx1"/>
                </a:solidFill>
              </a:rPr>
              <a:t>טענות המערערת</a:t>
            </a:r>
            <a:endParaRPr lang="he-IL" sz="1800" dirty="0"/>
          </a:p>
          <a:p>
            <a:pPr lvl="0" algn="just"/>
            <a:r>
              <a:rPr lang="he-IL" sz="2000" dirty="0"/>
              <a:t>ועדת הערר לא התייחסה למועד שאליו הפנו הצדדים בפלוגתה המוסכמת, שהוא שבע שנים מיום רכישת הנכס, אלא למועד תיקון השומה, בחלוף שלוש שנים ושלושה חודשים ממועד הוצאת השומה הראשונה.</a:t>
            </a:r>
            <a:endParaRPr lang="en-US" sz="2000" dirty="0"/>
          </a:p>
          <a:p>
            <a:pPr lvl="0" algn="just"/>
            <a:r>
              <a:rPr lang="he-IL" sz="2000" dirty="0"/>
              <a:t>לפי סעיף 85 לחוק, רשות מס מוגבלת בביטול או בשינוי שומה, לפרק זמן של שלוש שנים ממועד הוצאת השומה (פרט למקרה של הצהרה כוזבת, שלא חל בענייננו, שאז פרק הזמן הוא ארבע שנים)*. המנהל יכול לתקן שומה מכוח תקנה 28, על פי ההנחיות הפנימיות של מס שבח, רק בעת מכירת המקרקעין.</a:t>
            </a:r>
            <a:endParaRPr lang="en-US" sz="2000" dirty="0"/>
          </a:p>
          <a:p>
            <a:pPr marL="0" lvl="0" indent="0" algn="just">
              <a:buNone/>
            </a:pPr>
            <a:endParaRPr lang="he-IL" sz="1800" dirty="0"/>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12</a:t>
            </a:fld>
            <a:endParaRPr lang="he-IL"/>
          </a:p>
        </p:txBody>
      </p:sp>
    </p:spTree>
    <p:extLst>
      <p:ext uri="{BB962C8B-B14F-4D97-AF65-F5344CB8AC3E}">
        <p14:creationId xmlns:p14="http://schemas.microsoft.com/office/powerpoint/2010/main" val="3251419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rgbClr val="33931D"/>
                </a:solidFill>
                <a:cs typeface="+mj-cs"/>
              </a:rPr>
              <a:t>פסק דין קדושאי</a:t>
            </a:r>
            <a:br>
              <a:rPr lang="he-IL" sz="4800" b="1" dirty="0">
                <a:cs typeface="+mj-cs"/>
              </a:rPr>
            </a:br>
            <a:r>
              <a:rPr lang="he-IL" sz="2000" b="1" dirty="0">
                <a:solidFill>
                  <a:schemeClr val="accent5">
                    <a:lumMod val="75000"/>
                  </a:schemeClr>
                </a:solidFill>
                <a:cs typeface="+mj-cs"/>
              </a:rPr>
              <a:t>ע"א 2458/03 קאפי קדושאי נ' מנהל מס שבח</a:t>
            </a:r>
            <a:endParaRPr lang="en-US" sz="2000" b="1" dirty="0">
              <a:solidFill>
                <a:schemeClr val="accent5">
                  <a:lumMod val="75000"/>
                </a:schemeClr>
              </a:solidFill>
              <a:cs typeface="+mj-cs"/>
            </a:endParaRPr>
          </a:p>
        </p:txBody>
      </p:sp>
      <p:sp>
        <p:nvSpPr>
          <p:cNvPr id="3" name="מציין מיקום תוכן 2"/>
          <p:cNvSpPr>
            <a:spLocks noGrp="1"/>
          </p:cNvSpPr>
          <p:nvPr>
            <p:ph sz="quarter" idx="13"/>
          </p:nvPr>
        </p:nvSpPr>
        <p:spPr>
          <a:xfrm>
            <a:off x="899592" y="1628800"/>
            <a:ext cx="7416824" cy="4752528"/>
          </a:xfrm>
        </p:spPr>
        <p:txBody>
          <a:bodyPr>
            <a:normAutofit/>
          </a:bodyPr>
          <a:lstStyle/>
          <a:p>
            <a:pPr marL="0" indent="0" algn="ctr">
              <a:buNone/>
            </a:pPr>
            <a:r>
              <a:rPr lang="he-IL" sz="2400" b="1" dirty="0">
                <a:solidFill>
                  <a:schemeClr val="tx1"/>
                </a:solidFill>
              </a:rPr>
              <a:t>טענות המשיב</a:t>
            </a:r>
            <a:endParaRPr lang="he-IL" sz="1800" dirty="0"/>
          </a:p>
          <a:p>
            <a:pPr lvl="0" algn="just"/>
            <a:r>
              <a:rPr lang="he-IL" sz="2000" dirty="0"/>
              <a:t>הפטור לעולה הוא פטור זמני ומותנה, ואם התברר למנהל שלא הוקם עסק, הוא רשאי לבטל פטור זה ולחייב במס רכישה מלא. הסמכות לתקן – מקורה בתקנה 28. בהוראות הפנימיות נאמר, שהטיפול בדרישה להחזר הפטור ייעשה בזמן מכירת המקרקעין, </a:t>
            </a:r>
            <a:r>
              <a:rPr lang="he-IL" sz="2000" u="sng" dirty="0"/>
              <a:t>מטעמי נוחות</a:t>
            </a:r>
            <a:r>
              <a:rPr lang="he-IL" sz="2000" dirty="0"/>
              <a:t>, ואין בכך כדי למנוע מהמנהל לדרוש את החזר הפטור קודם לכן.</a:t>
            </a:r>
            <a:endParaRPr lang="en-US" sz="2000" dirty="0"/>
          </a:p>
          <a:p>
            <a:pPr lvl="0" algn="just"/>
            <a:r>
              <a:rPr lang="he-IL" sz="2000" dirty="0"/>
              <a:t>מסגרת הזמן לקיום תנאי הפטור, היא </a:t>
            </a:r>
            <a:r>
              <a:rPr lang="he-IL" sz="2000" b="1" dirty="0"/>
              <a:t>מסגרת זמן סבירה </a:t>
            </a:r>
            <a:r>
              <a:rPr lang="he-IL" sz="2000" dirty="0"/>
              <a:t>שבה אדם סביר מוציא את כוונתו מן הכוח אל הפועל. במקרה זה, תקופה זו חלפה.</a:t>
            </a:r>
            <a:endParaRPr lang="en-US" sz="2000" dirty="0"/>
          </a:p>
          <a:p>
            <a:pPr lvl="0" algn="just"/>
            <a:r>
              <a:rPr lang="he-IL" sz="2000" dirty="0"/>
              <a:t>הרוכשת לא הניחה תשתית עובדתית כלשהי לכך שבכוונתה להקים על המגרש עסק בעתיד.</a:t>
            </a:r>
            <a:endParaRPr lang="en-US" sz="2000" dirty="0"/>
          </a:p>
          <a:p>
            <a:pPr lvl="0" algn="just"/>
            <a:endParaRPr lang="en-US" sz="1800" dirty="0"/>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13</a:t>
            </a:fld>
            <a:endParaRPr lang="he-IL"/>
          </a:p>
        </p:txBody>
      </p:sp>
    </p:spTree>
    <p:extLst>
      <p:ext uri="{BB962C8B-B14F-4D97-AF65-F5344CB8AC3E}">
        <p14:creationId xmlns:p14="http://schemas.microsoft.com/office/powerpoint/2010/main" val="147054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rgbClr val="33931D"/>
                </a:solidFill>
                <a:cs typeface="+mj-cs"/>
              </a:rPr>
              <a:t>פסק דין קדושאי</a:t>
            </a:r>
            <a:br>
              <a:rPr lang="he-IL" sz="4800" b="1" dirty="0">
                <a:cs typeface="+mj-cs"/>
              </a:rPr>
            </a:br>
            <a:r>
              <a:rPr lang="he-IL" sz="2000" b="1" dirty="0">
                <a:solidFill>
                  <a:schemeClr val="accent5">
                    <a:lumMod val="75000"/>
                  </a:schemeClr>
                </a:solidFill>
                <a:cs typeface="+mj-cs"/>
              </a:rPr>
              <a:t>ע"א 2458/03 קאפי קדושאי נ' מנהל מס שבח</a:t>
            </a:r>
            <a:endParaRPr lang="en-US" sz="2000" b="1" dirty="0">
              <a:solidFill>
                <a:schemeClr val="accent5">
                  <a:lumMod val="75000"/>
                </a:schemeClr>
              </a:solidFill>
              <a:cs typeface="+mj-cs"/>
            </a:endParaRPr>
          </a:p>
        </p:txBody>
      </p:sp>
      <p:sp>
        <p:nvSpPr>
          <p:cNvPr id="3" name="מציין מיקום תוכן 2"/>
          <p:cNvSpPr>
            <a:spLocks noGrp="1"/>
          </p:cNvSpPr>
          <p:nvPr>
            <p:ph sz="quarter" idx="13"/>
          </p:nvPr>
        </p:nvSpPr>
        <p:spPr>
          <a:xfrm>
            <a:off x="899592" y="1628800"/>
            <a:ext cx="7416824" cy="4752528"/>
          </a:xfrm>
        </p:spPr>
        <p:txBody>
          <a:bodyPr>
            <a:normAutofit fontScale="92500" lnSpcReduction="10000"/>
          </a:bodyPr>
          <a:lstStyle/>
          <a:p>
            <a:pPr marL="0" indent="0" algn="ctr">
              <a:buNone/>
            </a:pPr>
            <a:r>
              <a:rPr lang="he-IL" sz="2400" b="1" dirty="0">
                <a:solidFill>
                  <a:schemeClr val="tx1"/>
                </a:solidFill>
              </a:rPr>
              <a:t>ההכרעה</a:t>
            </a:r>
            <a:endParaRPr lang="he-IL" sz="1800" dirty="0"/>
          </a:p>
          <a:p>
            <a:pPr lvl="0" algn="just"/>
            <a:r>
              <a:rPr lang="he-IL" sz="2000" dirty="0"/>
              <a:t>בית המשפט פסק, כי צריך להיות מימוש, הלכה למעשה, של הכוונה לעשות במקרקעין שימוש למטרת עסק. משתכלית הפטור לא מומשה, כלומר, משלא הוקם עסק בפועל, מן הדין הוא שהעולה יחזיר את סכום הפטור שבו זכה. </a:t>
            </a:r>
            <a:endParaRPr lang="en-US" sz="2000" dirty="0"/>
          </a:p>
          <a:p>
            <a:pPr lvl="0" algn="just"/>
            <a:r>
              <a:rPr lang="he-IL" sz="2000" dirty="0"/>
              <a:t>בית המשפט העליון קבע שהדין הוא עם המשיב (המנהל). סעיף 85 נועד למקרים שבהם הוברר שמלכתחילה לא היה מקום לשום את המס כפי שנקבע בשומה. זאת בין משום שהמוכר מסר הצהרה לא נכונה, ובין משום שהתגלו עובדות חדשות, שלפיהן, מלכתחילה החיוב במס כפי שנעשה, לא היה מוצדק. אין זה המקרה שלפנינו, כך קובע בית המשפט. המערערת לא הונתה את רשויות המס. משכוונתה של המערערת לרכוש את הקרקע כדי להקים עסק הייתה כנה, היא הייתה זכאית באותו שלב לקבלת הפטור. </a:t>
            </a:r>
            <a:r>
              <a:rPr lang="he-IL" sz="2000" u="sng" dirty="0"/>
              <a:t>החובה להחזיר את הפטור אינה קמה בשל כך שמלכתחילה לא הייתה זכאית לפטור, אלא בשל כך שכוונתה זו של המערערת לא מומשה</a:t>
            </a:r>
            <a:r>
              <a:rPr lang="he-IL" sz="2000" dirty="0"/>
              <a:t>, מה שמקים עילה להחזר סכום המס שבו זכתה. על סיטואציה מעין זו לא חל סעיף 85.</a:t>
            </a:r>
            <a:endParaRPr lang="en-US" sz="2000" dirty="0"/>
          </a:p>
          <a:p>
            <a:pPr lvl="0" algn="just"/>
            <a:endParaRPr lang="en-US" sz="1800" dirty="0"/>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14</a:t>
            </a:fld>
            <a:endParaRPr lang="he-IL"/>
          </a:p>
        </p:txBody>
      </p:sp>
    </p:spTree>
    <p:extLst>
      <p:ext uri="{BB962C8B-B14F-4D97-AF65-F5344CB8AC3E}">
        <p14:creationId xmlns:p14="http://schemas.microsoft.com/office/powerpoint/2010/main" val="3718203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rgbClr val="33931D"/>
                </a:solidFill>
                <a:cs typeface="+mj-cs"/>
              </a:rPr>
              <a:t>פסק דין קדושאי</a:t>
            </a:r>
            <a:br>
              <a:rPr lang="he-IL" sz="4800" b="1" dirty="0">
                <a:cs typeface="+mj-cs"/>
              </a:rPr>
            </a:br>
            <a:r>
              <a:rPr lang="he-IL" sz="2000" b="1" dirty="0">
                <a:solidFill>
                  <a:schemeClr val="accent5">
                    <a:lumMod val="75000"/>
                  </a:schemeClr>
                </a:solidFill>
                <a:cs typeface="+mj-cs"/>
              </a:rPr>
              <a:t>ע"א 2458/03 קאפי קדושאי נ' מנהל מס שבח</a:t>
            </a:r>
            <a:endParaRPr lang="en-US" sz="2000" b="1" dirty="0">
              <a:solidFill>
                <a:schemeClr val="accent5">
                  <a:lumMod val="75000"/>
                </a:schemeClr>
              </a:solidFill>
              <a:cs typeface="+mj-cs"/>
            </a:endParaRPr>
          </a:p>
        </p:txBody>
      </p:sp>
      <p:sp>
        <p:nvSpPr>
          <p:cNvPr id="3" name="מציין מיקום תוכן 2"/>
          <p:cNvSpPr>
            <a:spLocks noGrp="1"/>
          </p:cNvSpPr>
          <p:nvPr>
            <p:ph sz="quarter" idx="13"/>
          </p:nvPr>
        </p:nvSpPr>
        <p:spPr>
          <a:xfrm>
            <a:off x="899592" y="1628800"/>
            <a:ext cx="7416824" cy="4752528"/>
          </a:xfrm>
        </p:spPr>
        <p:txBody>
          <a:bodyPr>
            <a:normAutofit/>
          </a:bodyPr>
          <a:lstStyle/>
          <a:p>
            <a:pPr marL="0" indent="0" algn="ctr">
              <a:buNone/>
            </a:pPr>
            <a:r>
              <a:rPr lang="he-IL" sz="2400" b="1" dirty="0">
                <a:solidFill>
                  <a:schemeClr val="tx1"/>
                </a:solidFill>
              </a:rPr>
              <a:t>ההכרעה</a:t>
            </a:r>
            <a:endParaRPr lang="he-IL" sz="1800" dirty="0"/>
          </a:p>
          <a:p>
            <a:pPr lvl="0" algn="just"/>
            <a:r>
              <a:rPr lang="he-IL" sz="1900" dirty="0"/>
              <a:t>בתקנות המשנה, לא קבע המחוקק את משך הזמן שבו על העולה לממש את כוונתו לעשות שימוש במקרקעין למגורים או לעסק. מכאן ייגזר המועד שבו תקום זכותו של המנהל לפי תקנה 28, לגבות חזרה את סכום המס שבו זכתה המערערת כפטור. </a:t>
            </a:r>
            <a:r>
              <a:rPr lang="he-IL" sz="1900" u="sng" dirty="0"/>
              <a:t>תקופת זמן סבירה </a:t>
            </a:r>
            <a:r>
              <a:rPr lang="he-IL" sz="1900" dirty="0"/>
              <a:t>– משמעותה זמן סביר הנראה לעין, והיא מתחילה ביום הרכישה.</a:t>
            </a:r>
          </a:p>
          <a:p>
            <a:pPr marL="0" lvl="0" indent="0" algn="just">
              <a:buNone/>
            </a:pPr>
            <a:endParaRPr lang="en-US" sz="1900" dirty="0"/>
          </a:p>
          <a:p>
            <a:pPr lvl="0" algn="just"/>
            <a:r>
              <a:rPr lang="he-IL" sz="1900" dirty="0"/>
              <a:t>בית המשפט דחה את טענת המערערת, לפיה סעיף 28 מטפל בהשבת מס בעת המכירה – בזמן שהזכות שבגינה ניתן פטור, נמכרת.</a:t>
            </a:r>
          </a:p>
          <a:p>
            <a:pPr lvl="0" algn="just"/>
            <a:endParaRPr lang="en-US" sz="1800" dirty="0"/>
          </a:p>
          <a:p>
            <a:pPr lvl="0" algn="just"/>
            <a:endParaRPr lang="en-US" sz="1800" dirty="0"/>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15</a:t>
            </a:fld>
            <a:endParaRPr lang="he-IL"/>
          </a:p>
        </p:txBody>
      </p:sp>
    </p:spTree>
    <p:extLst>
      <p:ext uri="{BB962C8B-B14F-4D97-AF65-F5344CB8AC3E}">
        <p14:creationId xmlns:p14="http://schemas.microsoft.com/office/powerpoint/2010/main" val="3355019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rgbClr val="33931D"/>
                </a:solidFill>
                <a:cs typeface="+mj-cs"/>
              </a:rPr>
              <a:t>פסק דין קדושאי</a:t>
            </a:r>
            <a:br>
              <a:rPr lang="he-IL" sz="4800" b="1" dirty="0">
                <a:cs typeface="+mj-cs"/>
              </a:rPr>
            </a:br>
            <a:r>
              <a:rPr lang="he-IL" sz="2000" b="1" dirty="0">
                <a:solidFill>
                  <a:schemeClr val="accent5">
                    <a:lumMod val="75000"/>
                  </a:schemeClr>
                </a:solidFill>
                <a:cs typeface="+mj-cs"/>
              </a:rPr>
              <a:t>ע"א 2458/03 קאפי קדושאי נ' מנהל מס שבח</a:t>
            </a:r>
            <a:endParaRPr lang="en-US" sz="2000" b="1" dirty="0">
              <a:solidFill>
                <a:schemeClr val="accent5">
                  <a:lumMod val="75000"/>
                </a:schemeClr>
              </a:solidFill>
              <a:cs typeface="+mj-cs"/>
            </a:endParaRPr>
          </a:p>
        </p:txBody>
      </p:sp>
      <p:sp>
        <p:nvSpPr>
          <p:cNvPr id="3" name="מציין מיקום תוכן 2"/>
          <p:cNvSpPr>
            <a:spLocks noGrp="1"/>
          </p:cNvSpPr>
          <p:nvPr>
            <p:ph sz="quarter" idx="13"/>
          </p:nvPr>
        </p:nvSpPr>
        <p:spPr>
          <a:xfrm>
            <a:off x="755576" y="1628800"/>
            <a:ext cx="7560840" cy="4752528"/>
          </a:xfrm>
        </p:spPr>
        <p:txBody>
          <a:bodyPr>
            <a:normAutofit lnSpcReduction="10000"/>
          </a:bodyPr>
          <a:lstStyle/>
          <a:p>
            <a:pPr marL="0" indent="0" algn="ctr">
              <a:buNone/>
            </a:pPr>
            <a:r>
              <a:rPr lang="he-IL" sz="2400" b="1" dirty="0">
                <a:solidFill>
                  <a:schemeClr val="tx1"/>
                </a:solidFill>
              </a:rPr>
              <a:t>ההכרעה</a:t>
            </a:r>
            <a:endParaRPr lang="he-IL" sz="1800" dirty="0"/>
          </a:p>
          <a:p>
            <a:pPr lvl="0" algn="just"/>
            <a:r>
              <a:rPr lang="he-IL" sz="1900" dirty="0"/>
              <a:t>בית המשפט קבע שנוהלי עבודה פנימיים שמדריכים את העובדים במשרדים </a:t>
            </a:r>
            <a:r>
              <a:rPr lang="he-IL" sz="1900" u="sng" dirty="0"/>
              <a:t>לבדוק כל זכאות לפטור שניתנה </a:t>
            </a:r>
            <a:r>
              <a:rPr lang="he-IL" sz="1900" b="1" u="sng" dirty="0"/>
              <a:t>בעת המכירה</a:t>
            </a:r>
            <a:r>
              <a:rPr lang="he-IL" sz="1900" u="sng" dirty="0"/>
              <a:t>, אינם מקימים הסדר מס שלילי</a:t>
            </a:r>
            <a:r>
              <a:rPr lang="he-IL" sz="1900" dirty="0"/>
              <a:t>, לפיו אין למנהל זכות לבדוק קודם לכן ולגבות את המס בפועל קודם. ועדת הערר שגתה בקביעתה, שכל שאירע לאחר תיקון השומה בשנת 1995 אינו רלוונטי, ויש להתייחס לשבע השנים שחלפו מאז הרכישה. אולם בשבע שנים אלו, הרוכשת טרם מימשה את כוונתה להקים במגרש עסק, לא הציגה הסברים לעיכוב או תכניות להקמת העסק ואת הסבירות למימושן, ואף הייתה נכונה לעשות שימוש שלא לצורכי עסק במחצית המגרש, במסגרת עסקת הקומבינציה. דבר זה מעמיד בסימן שאלה גדול את כוונתה הנוכחית לגבי המגרש, ואת הסיכוי להקמת עסק בו.</a:t>
            </a:r>
            <a:endParaRPr lang="en-US" sz="1900" dirty="0"/>
          </a:p>
          <a:p>
            <a:pPr lvl="0" algn="just"/>
            <a:r>
              <a:rPr lang="he-IL" sz="1900" dirty="0"/>
              <a:t>נקבע כי מנהל מס שבח הרים את נטל הראיות והוכיח שתנאי הפטור לא התמלאו. על כן, הוא רשאי לדרוש את החזר סכום הפטור.</a:t>
            </a:r>
            <a:endParaRPr lang="en-US" sz="1900" dirty="0"/>
          </a:p>
          <a:p>
            <a:pPr lvl="0" algn="just"/>
            <a:endParaRPr lang="en-US" sz="1800" dirty="0"/>
          </a:p>
          <a:p>
            <a:pPr lvl="0" algn="just"/>
            <a:endParaRPr lang="en-US" sz="1800" dirty="0"/>
          </a:p>
        </p:txBody>
      </p:sp>
      <p:sp>
        <p:nvSpPr>
          <p:cNvPr id="5" name="מציין מיקום של מספר שקופית 4"/>
          <p:cNvSpPr>
            <a:spLocks noGrp="1"/>
          </p:cNvSpPr>
          <p:nvPr>
            <p:ph type="sldNum" sz="quarter" idx="12"/>
          </p:nvPr>
        </p:nvSpPr>
        <p:spPr/>
        <p:txBody>
          <a:bodyPr>
            <a:normAutofit fontScale="92500" lnSpcReduction="20000"/>
          </a:bodyPr>
          <a:lstStyle/>
          <a:p>
            <a:fld id="{DAF22AC9-109E-4E4D-92F9-530E51D9A3A2}" type="slidenum">
              <a:rPr lang="he-IL" smtClean="0"/>
              <a:t>16</a:t>
            </a:fld>
            <a:endParaRPr lang="he-IL"/>
          </a:p>
        </p:txBody>
      </p:sp>
    </p:spTree>
    <p:extLst>
      <p:ext uri="{BB962C8B-B14F-4D97-AF65-F5344CB8AC3E}">
        <p14:creationId xmlns:p14="http://schemas.microsoft.com/office/powerpoint/2010/main" val="4078330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lvl="0" algn="ctr"/>
            <a:r>
              <a:rPr lang="he-IL" sz="4800" b="1" dirty="0">
                <a:solidFill>
                  <a:srgbClr val="33931D"/>
                </a:solidFill>
                <a:cs typeface="+mj-cs"/>
              </a:rPr>
              <a:t>פסק דין קדושאי</a:t>
            </a:r>
            <a:br>
              <a:rPr lang="he-IL" sz="4800" b="1" dirty="0">
                <a:cs typeface="+mj-cs"/>
              </a:rPr>
            </a:br>
            <a:r>
              <a:rPr lang="he-IL" sz="2000" b="1" dirty="0">
                <a:solidFill>
                  <a:schemeClr val="accent5">
                    <a:lumMod val="75000"/>
                  </a:schemeClr>
                </a:solidFill>
                <a:cs typeface="+mj-cs"/>
              </a:rPr>
              <a:t>ע"א 2458/03 קאפי קדושאי נ' מנהל מס שבח</a:t>
            </a:r>
            <a:endParaRPr lang="en-US" sz="2000" b="1" dirty="0">
              <a:solidFill>
                <a:schemeClr val="accent5">
                  <a:lumMod val="75000"/>
                </a:schemeClr>
              </a:solidFill>
              <a:cs typeface="+mj-cs"/>
            </a:endParaRPr>
          </a:p>
        </p:txBody>
      </p:sp>
      <p:sp>
        <p:nvSpPr>
          <p:cNvPr id="3" name="מציין מיקום תוכן 2"/>
          <p:cNvSpPr>
            <a:spLocks noGrp="1"/>
          </p:cNvSpPr>
          <p:nvPr>
            <p:ph sz="quarter" idx="13"/>
          </p:nvPr>
        </p:nvSpPr>
        <p:spPr>
          <a:xfrm>
            <a:off x="755576" y="1628800"/>
            <a:ext cx="7560840" cy="4752528"/>
          </a:xfrm>
        </p:spPr>
        <p:txBody>
          <a:bodyPr>
            <a:normAutofit/>
          </a:bodyPr>
          <a:lstStyle/>
          <a:p>
            <a:pPr marL="0" indent="0" algn="ctr">
              <a:buNone/>
            </a:pPr>
            <a:r>
              <a:rPr lang="he-IL" sz="2400" b="1" dirty="0">
                <a:solidFill>
                  <a:schemeClr val="tx1"/>
                </a:solidFill>
              </a:rPr>
              <a:t>הערעור נדחה.</a:t>
            </a:r>
            <a:endParaRPr lang="he-IL" sz="1800" dirty="0"/>
          </a:p>
          <a:p>
            <a:pPr lvl="0" algn="just"/>
            <a:endParaRPr lang="en-US" sz="1800" dirty="0"/>
          </a:p>
          <a:p>
            <a:pPr lvl="0" algn="just"/>
            <a:r>
              <a:rPr lang="he-IL" sz="1800" dirty="0"/>
              <a:t>פסק הדין ניתן ביום 22.11.2004.</a:t>
            </a:r>
          </a:p>
          <a:p>
            <a:pPr lvl="0" algn="just"/>
            <a:r>
              <a:rPr lang="he-IL" sz="1800" dirty="0"/>
              <a:t>נפסקו הוצאות משפט בסך 10,000 ₪.</a:t>
            </a:r>
            <a:endParaRPr lang="en-US" sz="1800" dirty="0"/>
          </a:p>
        </p:txBody>
      </p:sp>
      <p:pic>
        <p:nvPicPr>
          <p:cNvPr id="4" name="Picture 2" descr="W:\מעלות כנס\16.6.2017 להכין מצגות\2.8.2017 מאמרים למצגות לאחר בדיקה שאין כבר\download (4).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backgroundMark x1="81081" y1="75773" x2="81081" y2="75773"/>
                        <a14:backgroundMark x1="83012" y1="75258" x2="98842" y2="47938"/>
                        <a14:backgroundMark x1="86486" y1="52062" x2="41313" y2="94330"/>
                        <a14:backgroundMark x1="21236" y1="95361" x2="37452" y2="96392"/>
                        <a14:backgroundMark x1="35907" y1="85052" x2="62934" y2="61340"/>
                        <a14:backgroundMark x1="34363" y1="79381" x2="47104" y2="65464"/>
                        <a14:backgroundMark x1="34749" y1="73196" x2="46332" y2="64948"/>
                        <a14:backgroundMark x1="27027" y1="89175" x2="29730" y2="87113"/>
                        <a14:backgroundMark x1="77992" y1="48454" x2="85328" y2="45361"/>
                      </a14:backgroundRemoval>
                    </a14:imgEffect>
                  </a14:imgLayer>
                </a14:imgProps>
              </a:ext>
              <a:ext uri="{28A0092B-C50C-407E-A947-70E740481C1C}">
                <a14:useLocalDpi xmlns:a14="http://schemas.microsoft.com/office/drawing/2010/main" val="0"/>
              </a:ext>
            </a:extLst>
          </a:blip>
          <a:srcRect/>
          <a:stretch>
            <a:fillRect/>
          </a:stretch>
        </p:blipFill>
        <p:spPr bwMode="auto">
          <a:xfrm>
            <a:off x="899592" y="2708920"/>
            <a:ext cx="3240360" cy="2427143"/>
          </a:xfrm>
          <a:prstGeom prst="rect">
            <a:avLst/>
          </a:prstGeom>
          <a:noFill/>
          <a:extLst>
            <a:ext uri="{909E8E84-426E-40DD-AFC4-6F175D3DCCD1}">
              <a14:hiddenFill xmlns:a14="http://schemas.microsoft.com/office/drawing/2010/main">
                <a:solidFill>
                  <a:srgbClr val="FFFFFF"/>
                </a:solidFill>
              </a14:hiddenFill>
            </a:ext>
          </a:extLst>
        </p:spPr>
      </p:pic>
      <p:sp>
        <p:nvSpPr>
          <p:cNvPr id="6" name="מציין מיקום של מספר שקופית 5"/>
          <p:cNvSpPr>
            <a:spLocks noGrp="1"/>
          </p:cNvSpPr>
          <p:nvPr>
            <p:ph type="sldNum" sz="quarter" idx="12"/>
          </p:nvPr>
        </p:nvSpPr>
        <p:spPr/>
        <p:txBody>
          <a:bodyPr>
            <a:normAutofit fontScale="92500" lnSpcReduction="20000"/>
          </a:bodyPr>
          <a:lstStyle/>
          <a:p>
            <a:fld id="{DAF22AC9-109E-4E4D-92F9-530E51D9A3A2}" type="slidenum">
              <a:rPr lang="he-IL" smtClean="0"/>
              <a:t>17</a:t>
            </a:fld>
            <a:endParaRPr lang="he-IL"/>
          </a:p>
        </p:txBody>
      </p:sp>
    </p:spTree>
    <p:extLst>
      <p:ext uri="{BB962C8B-B14F-4D97-AF65-F5344CB8AC3E}">
        <p14:creationId xmlns:p14="http://schemas.microsoft.com/office/powerpoint/2010/main" val="12545830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כתום צהוב">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ahoma">
      <a:majorFont>
        <a:latin typeface="Tahoma"/>
        <a:ea typeface=""/>
        <a:cs typeface="Tahoma"/>
      </a:majorFont>
      <a:minorFont>
        <a:latin typeface="Tahoma"/>
        <a:ea typeface=""/>
        <a:cs typeface="Tahoma"/>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TM01790493[[fn=סוהו (SOHO)]]</Template>
  <TotalTime>1690</TotalTime>
  <Words>1937</Words>
  <Application>Microsoft Office PowerPoint</Application>
  <PresentationFormat>‫הצגה על המסך (4:3)</PresentationFormat>
  <Paragraphs>125</Paragraphs>
  <Slides>17</Slides>
  <Notes>1</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17</vt:i4>
      </vt:variant>
    </vt:vector>
  </HeadingPairs>
  <TitlesOfParts>
    <vt:vector size="22" baseType="lpstr">
      <vt:lpstr>Arial</vt:lpstr>
      <vt:lpstr>Calibri</vt:lpstr>
      <vt:lpstr>Tahoma</vt:lpstr>
      <vt:lpstr>Wingdings</vt:lpstr>
      <vt:lpstr>Soho</vt:lpstr>
      <vt:lpstr>שלישי מעשי  18.8.2020</vt:lpstr>
      <vt:lpstr>פסק דין צרפתי ו"ע 3108/02 אורית ודורון צרפתי נ' מנהל מס שבח מקרקעין חדרה</vt:lpstr>
      <vt:lpstr>פסק דין צרפתי ו"ע 3108/02 אורית ודורון צרפתי נ' מנהל מס שבח מקרקעין חדרה</vt:lpstr>
      <vt:lpstr>פסק דין צרפתי ו"ע 3108/02 אורית ודורון צרפתי נ' מנהל מס שבח מקרקעין חדרה</vt:lpstr>
      <vt:lpstr>פסק דין צרפתי ו"ע 3108/02 אורית ודורון צרפתי נ' מנהל מס שבח מקרקעין חדרה</vt:lpstr>
      <vt:lpstr>פסק דין צרפתי ו"ע 3108/02 אורית ודורון צרפתי נ' מנהל מס שבח מקרקעין חדרה</vt:lpstr>
      <vt:lpstr>פסק דין צרפתי ו"ע 3108/02 אורית ודורון צרפתי נ' מנהל מס שבח מקרקעין חדרה</vt:lpstr>
      <vt:lpstr>פסק דין קדושאי ע"א 2458/03 קאפי קדושאי נ' מנהל מס שבח</vt:lpstr>
      <vt:lpstr>פסק דין קדושאי ע"א 2458/03 קאפי קדושאי נ' מנהל מס שבח</vt:lpstr>
      <vt:lpstr>פסק דין קדושאי ע"א 2458/03 קאפי קדושאי נ' מנהל מס שבח</vt:lpstr>
      <vt:lpstr>פסק דין קדושאי ע"א 2458/03 קאפי קדושאי נ' מנהל מס שבח</vt:lpstr>
      <vt:lpstr>פסק דין קדושאי ע"א 2458/03 קאפי קדושאי נ' מנהל מס שבח</vt:lpstr>
      <vt:lpstr>פסק דין קדושאי ע"א 2458/03 קאפי קדושאי נ' מנהל מס שבח</vt:lpstr>
      <vt:lpstr>פסק דין קדושאי ע"א 2458/03 קאפי קדושאי נ' מנהל מס שבח</vt:lpstr>
      <vt:lpstr>פסק דין קדושאי ע"א 2458/03 קאפי קדושאי נ' מנהל מס שבח</vt:lpstr>
      <vt:lpstr>פסק דין קדושאי ע"א 2458/03 קאפי קדושאי נ' מנהל מס שבח</vt:lpstr>
      <vt:lpstr>פסק דין קדושאי ע"א 2458/03 קאפי קדושאי נ' מנהל מס שבח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לשכת עורכי הדין מחוז ירושלים  23.8.2017</dc:title>
  <dc:creator>DORIT G</dc:creator>
  <cp:lastModifiedBy>carmit gabay</cp:lastModifiedBy>
  <cp:revision>315</cp:revision>
  <cp:lastPrinted>2017-08-22T10:47:52Z</cp:lastPrinted>
  <dcterms:created xsi:type="dcterms:W3CDTF">2017-08-16T13:44:29Z</dcterms:created>
  <dcterms:modified xsi:type="dcterms:W3CDTF">2020-08-18T09:11:45Z</dcterms:modified>
</cp:coreProperties>
</file>